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9" r:id="rId1"/>
  </p:sldMasterIdLst>
  <p:sldIdLst>
    <p:sldId id="256" r:id="rId2"/>
  </p:sldIdLst>
  <p:sldSz cx="51206400" cy="31089600"/>
  <p:notesSz cx="7010400" cy="92964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0359" userDrawn="1">
          <p15:clr>
            <a:srgbClr val="A4A3A4"/>
          </p15:clr>
        </p15:guide>
        <p15:guide id="2" pos="11173" userDrawn="1">
          <p15:clr>
            <a:srgbClr val="A4A3A4"/>
          </p15:clr>
        </p15:guide>
        <p15:guide id="3" pos="21012" userDrawn="1">
          <p15:clr>
            <a:srgbClr val="A4A3A4"/>
          </p15:clr>
        </p15:guide>
        <p15:guide id="4" pos="21832" userDrawn="1">
          <p15:clr>
            <a:srgbClr val="A4A3A4"/>
          </p15:clr>
        </p15:guide>
        <p15:guide id="5" orient="horz" pos="13296" userDrawn="1">
          <p15:clr>
            <a:srgbClr val="A4A3A4"/>
          </p15:clr>
        </p15:guide>
        <p15:guide id="6" orient="horz" pos="19295" userDrawn="1">
          <p15:clr>
            <a:srgbClr val="A4A3A4"/>
          </p15:clr>
        </p15:guide>
        <p15:guide id="7" pos="590" userDrawn="1">
          <p15:clr>
            <a:srgbClr val="A4A3A4"/>
          </p15:clr>
        </p15:guide>
        <p15:guide id="8" pos="3166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lmore, Kevin A. (Assoc)" initials="GKA(" lastIdx="1" clrIdx="0">
    <p:extLst>
      <p:ext uri="{19B8F6BF-5375-455C-9EA6-DF929625EA0E}">
        <p15:presenceInfo xmlns:p15="http://schemas.microsoft.com/office/powerpoint/2012/main" userId="S-1-5-21-1908027396-2059629336-315576832-8813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9145"/>
    <a:srgbClr val="0B8DFF"/>
    <a:srgbClr val="41719C"/>
    <a:srgbClr val="0101FF"/>
    <a:srgbClr val="474DA1"/>
    <a:srgbClr val="0000FF"/>
    <a:srgbClr val="FFFFFF"/>
    <a:srgbClr val="0942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21" autoAdjust="0"/>
    <p:restoredTop sz="96395" autoAdjust="0"/>
  </p:normalViewPr>
  <p:slideViewPr>
    <p:cSldViewPr snapToGrid="0">
      <p:cViewPr>
        <p:scale>
          <a:sx n="25" d="100"/>
          <a:sy n="25" d="100"/>
        </p:scale>
        <p:origin x="1254" y="60"/>
      </p:cViewPr>
      <p:guideLst>
        <p:guide pos="10359"/>
        <p:guide pos="11173"/>
        <p:guide pos="21012"/>
        <p:guide pos="21832"/>
        <p:guide orient="horz" pos="13296"/>
        <p:guide orient="horz" pos="19295"/>
        <p:guide pos="590"/>
        <p:guide pos="3166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m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wmf>
</file>

<file path=ppt/media/image4.wmf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tiff>
</file>

<file path=ppt/media/image62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088045"/>
            <a:ext cx="38404800" cy="10823787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6329239"/>
            <a:ext cx="38404800" cy="7506121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266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94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655233"/>
            <a:ext cx="11041380" cy="263469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655233"/>
            <a:ext cx="32484060" cy="263469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254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416310" y="2910187"/>
            <a:ext cx="50327439" cy="27858099"/>
            <a:chOff x="106826" y="3373646"/>
            <a:chExt cx="43781583" cy="27394169"/>
          </a:xfrm>
        </p:grpSpPr>
        <p:sp>
          <p:nvSpPr>
            <p:cNvPr id="8" name="Rectangle 7"/>
            <p:cNvSpPr/>
            <p:nvPr/>
          </p:nvSpPr>
          <p:spPr>
            <a:xfrm>
              <a:off x="106826" y="3373646"/>
              <a:ext cx="10428589" cy="2739416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39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224491" y="3373646"/>
              <a:ext cx="10428589" cy="2739416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39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3459820" y="3373646"/>
              <a:ext cx="10428589" cy="2739416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4" y="5"/>
            <a:ext cx="54432817" cy="2633183"/>
            <a:chOff x="0" y="0"/>
            <a:chExt cx="46656703" cy="2633182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43891200" cy="2633182"/>
            </a:xfrm>
            <a:prstGeom prst="rect">
              <a:avLst/>
            </a:prstGeom>
            <a:solidFill>
              <a:srgbClr val="0B8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9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6422" y="122972"/>
              <a:ext cx="41759002" cy="1569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 smtClean="0">
                  <a:solidFill>
                    <a:schemeClr val="bg1"/>
                  </a:solidFill>
                  <a:latin typeface="+mj-lt"/>
                </a:rPr>
                <a:t>Quantum</a:t>
              </a:r>
              <a:r>
                <a:rPr lang="en-US" sz="9600" b="1" baseline="0" dirty="0" smtClean="0">
                  <a:solidFill>
                    <a:schemeClr val="bg1"/>
                  </a:solidFill>
                  <a:latin typeface="+mj-lt"/>
                </a:rPr>
                <a:t> information experiments with 2D arrays of hundreds of trapped ions</a:t>
              </a:r>
              <a:endParaRPr lang="en-US" sz="9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05443" y="1619431"/>
              <a:ext cx="4605126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</a:rPr>
                <a:t>Kevin</a:t>
              </a:r>
              <a:r>
                <a:rPr lang="en-US" sz="4000" baseline="0" dirty="0" smtClean="0">
                  <a:solidFill>
                    <a:schemeClr val="bg1"/>
                  </a:solidFill>
                </a:rPr>
                <a:t> A. Gilmore, </a:t>
              </a:r>
              <a:r>
                <a:rPr lang="en-US" sz="4000" dirty="0" smtClean="0">
                  <a:solidFill>
                    <a:schemeClr val="bg1"/>
                  </a:solidFill>
                </a:rPr>
                <a:t>Justin </a:t>
              </a:r>
              <a:r>
                <a:rPr lang="en-US" sz="4000" dirty="0">
                  <a:solidFill>
                    <a:schemeClr val="bg1"/>
                  </a:solidFill>
                </a:rPr>
                <a:t>G. Bohnet, </a:t>
              </a:r>
              <a:r>
                <a:rPr lang="en-US" sz="4000" dirty="0" smtClean="0">
                  <a:solidFill>
                    <a:schemeClr val="bg1"/>
                  </a:solidFill>
                </a:rPr>
                <a:t>Brian C. Sawyer, Joseph </a:t>
              </a:r>
              <a:r>
                <a:rPr lang="en-US" sz="4000" dirty="0">
                  <a:solidFill>
                    <a:schemeClr val="bg1"/>
                  </a:solidFill>
                </a:rPr>
                <a:t>W. Britton</a:t>
              </a:r>
              <a:r>
                <a:rPr lang="en-US" sz="4000" dirty="0" smtClean="0">
                  <a:solidFill>
                    <a:schemeClr val="bg1"/>
                  </a:solidFill>
                </a:rPr>
                <a:t>, Michael L. Wall, Martin Gaerttner,</a:t>
              </a:r>
              <a:r>
                <a:rPr lang="en-US" sz="4000" baseline="0" dirty="0" smtClean="0">
                  <a:solidFill>
                    <a:schemeClr val="bg1"/>
                  </a:solidFill>
                </a:rPr>
                <a:t> Arghavan Safavi-Naini, </a:t>
              </a:r>
              <a:r>
                <a:rPr lang="en-US" sz="4000" dirty="0" smtClean="0">
                  <a:solidFill>
                    <a:schemeClr val="bg1"/>
                  </a:solidFill>
                </a:rPr>
                <a:t>Michael Foss-Feig, Ana Maria Rey, and </a:t>
              </a:r>
              <a:r>
                <a:rPr lang="en-US" sz="4000" dirty="0">
                  <a:solidFill>
                    <a:schemeClr val="bg1"/>
                  </a:solidFill>
                </a:rPr>
                <a:t>John J. Bollinger  </a:t>
              </a:r>
              <a:r>
                <a:rPr lang="en-US" sz="4000" i="1" dirty="0">
                  <a:solidFill>
                    <a:schemeClr val="bg1"/>
                  </a:solidFill>
                </a:rPr>
                <a:t>NIST </a:t>
              </a:r>
              <a:r>
                <a:rPr lang="en-US" sz="4000" i="1" dirty="0" smtClean="0">
                  <a:solidFill>
                    <a:schemeClr val="bg1"/>
                  </a:solidFill>
                </a:rPr>
                <a:t>/ JILA</a:t>
              </a:r>
              <a:r>
                <a:rPr lang="en-US" sz="4000" i="1" baseline="0" dirty="0" smtClean="0">
                  <a:solidFill>
                    <a:schemeClr val="bg1"/>
                  </a:solidFill>
                </a:rPr>
                <a:t> </a:t>
              </a:r>
              <a:r>
                <a:rPr lang="en-US" sz="4000" i="1" dirty="0" smtClean="0">
                  <a:solidFill>
                    <a:schemeClr val="bg1"/>
                  </a:solidFill>
                </a:rPr>
                <a:t>(Boulder</a:t>
              </a:r>
              <a:r>
                <a:rPr lang="en-US" sz="4000" i="1" dirty="0">
                  <a:solidFill>
                    <a:schemeClr val="bg1"/>
                  </a:solidFill>
                </a:rPr>
                <a:t>, CO)</a:t>
              </a:r>
            </a:p>
          </p:txBody>
        </p:sp>
      </p:grp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862" y="512445"/>
            <a:ext cx="3318221" cy="1022782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>
            <a:off x="46558247" y="1418638"/>
            <a:ext cx="37994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Swis721 LtEx BT" panose="020B0505020202020204" pitchFamily="34" charset="0"/>
              </a:rPr>
              <a:t>Ion Storage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25976080" y="2910187"/>
            <a:ext cx="11987784" cy="27858099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39"/>
          </a:p>
        </p:txBody>
      </p:sp>
    </p:spTree>
    <p:extLst>
      <p:ext uri="{BB962C8B-B14F-4D97-AF65-F5344CB8AC3E}">
        <p14:creationId xmlns:p14="http://schemas.microsoft.com/office/powerpoint/2010/main" val="308453361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9792" userDrawn="1">
          <p15:clr>
            <a:srgbClr val="FBAE40"/>
          </p15:clr>
        </p15:guide>
        <p15:guide id="2" pos="1612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90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7750814"/>
            <a:ext cx="44165520" cy="1293240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0805568"/>
            <a:ext cx="44165520" cy="680084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53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276166"/>
            <a:ext cx="21762720" cy="1972606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276166"/>
            <a:ext cx="21762720" cy="1972606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59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655236"/>
            <a:ext cx="44165520" cy="60092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7621272"/>
            <a:ext cx="21662705" cy="373506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1356340"/>
            <a:ext cx="21662705" cy="1670346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7621272"/>
            <a:ext cx="21769390" cy="373506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1356340"/>
            <a:ext cx="21769390" cy="1670346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83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18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857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072640"/>
            <a:ext cx="16515395" cy="72542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476329"/>
            <a:ext cx="25923240" cy="22093767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326880"/>
            <a:ext cx="16515395" cy="17279199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86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072640"/>
            <a:ext cx="16515395" cy="72542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476329"/>
            <a:ext cx="25923240" cy="22093767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326880"/>
            <a:ext cx="16515395" cy="17279199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87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655236"/>
            <a:ext cx="44165520" cy="60092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276166"/>
            <a:ext cx="44165520" cy="19726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8815456"/>
            <a:ext cx="11521440" cy="16552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8C6D0-D2AA-4FF3-9B3F-B1576F329F4E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8815456"/>
            <a:ext cx="17282160" cy="16552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8815456"/>
            <a:ext cx="11521440" cy="16552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53A6F-5BAF-40A7-B8EF-81F8F2E2D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559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  <p:sldLayoutId id="2147483851" r:id="rId12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8" Type="http://schemas.openxmlformats.org/officeDocument/2006/relationships/image" Target="../media/image10.png"/><Relationship Id="rId26" Type="http://schemas.openxmlformats.org/officeDocument/2006/relationships/oleObject" Target="../embeddings/oleObject2.bin"/><Relationship Id="rId39" Type="http://schemas.openxmlformats.org/officeDocument/2006/relationships/image" Target="../media/image20.png"/><Relationship Id="rId21" Type="http://schemas.openxmlformats.org/officeDocument/2006/relationships/image" Target="../media/image18.png"/><Relationship Id="rId34" Type="http://schemas.openxmlformats.org/officeDocument/2006/relationships/image" Target="../media/image12.png"/><Relationship Id="rId42" Type="http://schemas.openxmlformats.org/officeDocument/2006/relationships/image" Target="../media/image23.png"/><Relationship Id="rId47" Type="http://schemas.openxmlformats.org/officeDocument/2006/relationships/image" Target="../media/image28.png"/><Relationship Id="rId50" Type="http://schemas.openxmlformats.org/officeDocument/2006/relationships/image" Target="../media/image31.emf"/><Relationship Id="rId55" Type="http://schemas.openxmlformats.org/officeDocument/2006/relationships/image" Target="../media/image36.emf"/><Relationship Id="rId63" Type="http://schemas.openxmlformats.org/officeDocument/2006/relationships/image" Target="../media/image44.emf"/><Relationship Id="rId68" Type="http://schemas.openxmlformats.org/officeDocument/2006/relationships/image" Target="../media/image49.png"/><Relationship Id="rId76" Type="http://schemas.openxmlformats.org/officeDocument/2006/relationships/image" Target="../media/image57.png"/><Relationship Id="rId71" Type="http://schemas.openxmlformats.org/officeDocument/2006/relationships/image" Target="../media/image52.PNG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13.png"/><Relationship Id="rId29" Type="http://schemas.openxmlformats.org/officeDocument/2006/relationships/image" Target="../media/image3.wmf"/><Relationship Id="rId24" Type="http://schemas.openxmlformats.org/officeDocument/2006/relationships/oleObject" Target="../embeddings/oleObject1.bin"/><Relationship Id="rId32" Type="http://schemas.openxmlformats.org/officeDocument/2006/relationships/oleObject" Target="../embeddings/oleObject3.bin"/><Relationship Id="rId37" Type="http://schemas.openxmlformats.org/officeDocument/2006/relationships/image" Target="../media/image16.png"/><Relationship Id="rId40" Type="http://schemas.openxmlformats.org/officeDocument/2006/relationships/image" Target="../media/image21.png"/><Relationship Id="rId45" Type="http://schemas.openxmlformats.org/officeDocument/2006/relationships/image" Target="../media/image26.png"/><Relationship Id="rId53" Type="http://schemas.openxmlformats.org/officeDocument/2006/relationships/image" Target="../media/image34.emf"/><Relationship Id="rId58" Type="http://schemas.openxmlformats.org/officeDocument/2006/relationships/image" Target="../media/image39.emf"/><Relationship Id="rId66" Type="http://schemas.openxmlformats.org/officeDocument/2006/relationships/image" Target="../media/image46.png"/><Relationship Id="rId74" Type="http://schemas.openxmlformats.org/officeDocument/2006/relationships/image" Target="../media/image55.png"/><Relationship Id="rId79" Type="http://schemas.openxmlformats.org/officeDocument/2006/relationships/image" Target="../media/image60.png"/><Relationship Id="rId5" Type="http://schemas.openxmlformats.org/officeDocument/2006/relationships/image" Target="../media/image7.png"/><Relationship Id="rId23" Type="http://schemas.openxmlformats.org/officeDocument/2006/relationships/image" Target="../media/image2.wmf"/><Relationship Id="rId28" Type="http://schemas.openxmlformats.org/officeDocument/2006/relationships/oleObject" Target="../embeddings/oleObject2.bin"/><Relationship Id="rId15" Type="http://schemas.openxmlformats.org/officeDocument/2006/relationships/image" Target="../media/image120.png"/><Relationship Id="rId36" Type="http://schemas.openxmlformats.org/officeDocument/2006/relationships/image" Target="../media/image15.png"/><Relationship Id="rId49" Type="http://schemas.openxmlformats.org/officeDocument/2006/relationships/image" Target="../media/image30.emf"/><Relationship Id="rId57" Type="http://schemas.openxmlformats.org/officeDocument/2006/relationships/image" Target="../media/image38.emf"/><Relationship Id="rId61" Type="http://schemas.openxmlformats.org/officeDocument/2006/relationships/image" Target="../media/image42.emf"/><Relationship Id="rId19" Type="http://schemas.openxmlformats.org/officeDocument/2006/relationships/image" Target="../media/image11.png"/><Relationship Id="rId31" Type="http://schemas.openxmlformats.org/officeDocument/2006/relationships/image" Target="../media/image4.wmf"/><Relationship Id="rId44" Type="http://schemas.openxmlformats.org/officeDocument/2006/relationships/image" Target="../media/image25.png"/><Relationship Id="rId52" Type="http://schemas.openxmlformats.org/officeDocument/2006/relationships/image" Target="../media/image33.emf"/><Relationship Id="rId60" Type="http://schemas.openxmlformats.org/officeDocument/2006/relationships/image" Target="../media/image41.emf"/><Relationship Id="rId65" Type="http://schemas.openxmlformats.org/officeDocument/2006/relationships/image" Target="../media/image47.png"/><Relationship Id="rId73" Type="http://schemas.openxmlformats.org/officeDocument/2006/relationships/image" Target="../media/image54.png"/><Relationship Id="rId78" Type="http://schemas.openxmlformats.org/officeDocument/2006/relationships/image" Target="../media/image59.png"/><Relationship Id="rId81" Type="http://schemas.openxmlformats.org/officeDocument/2006/relationships/image" Target="../media/image62.tiff"/><Relationship Id="rId4" Type="http://schemas.openxmlformats.org/officeDocument/2006/relationships/image" Target="../media/image6.png"/><Relationship Id="rId22" Type="http://schemas.openxmlformats.org/officeDocument/2006/relationships/oleObject" Target="../embeddings/oleObject1.bin"/><Relationship Id="rId27" Type="http://schemas.openxmlformats.org/officeDocument/2006/relationships/image" Target="../media/image3.wmf"/><Relationship Id="rId30" Type="http://schemas.openxmlformats.org/officeDocument/2006/relationships/oleObject" Target="../embeddings/oleObject3.bin"/><Relationship Id="rId14" Type="http://schemas.openxmlformats.org/officeDocument/2006/relationships/image" Target="../media/image110.png"/><Relationship Id="rId35" Type="http://schemas.openxmlformats.org/officeDocument/2006/relationships/image" Target="../media/image14.png"/><Relationship Id="rId43" Type="http://schemas.openxmlformats.org/officeDocument/2006/relationships/image" Target="../media/image24.png"/><Relationship Id="rId48" Type="http://schemas.openxmlformats.org/officeDocument/2006/relationships/image" Target="../media/image29.emf"/><Relationship Id="rId56" Type="http://schemas.openxmlformats.org/officeDocument/2006/relationships/image" Target="../media/image37.emf"/><Relationship Id="rId64" Type="http://schemas.openxmlformats.org/officeDocument/2006/relationships/image" Target="../media/image45.emf"/><Relationship Id="rId69" Type="http://schemas.openxmlformats.org/officeDocument/2006/relationships/image" Target="../media/image51.png"/><Relationship Id="rId77" Type="http://schemas.openxmlformats.org/officeDocument/2006/relationships/image" Target="../media/image58.png"/><Relationship Id="rId51" Type="http://schemas.openxmlformats.org/officeDocument/2006/relationships/image" Target="../media/image32.emf"/><Relationship Id="rId72" Type="http://schemas.openxmlformats.org/officeDocument/2006/relationships/image" Target="../media/image53.png"/><Relationship Id="rId80" Type="http://schemas.openxmlformats.org/officeDocument/2006/relationships/image" Target="../media/image61.tiff"/><Relationship Id="rId3" Type="http://schemas.openxmlformats.org/officeDocument/2006/relationships/image" Target="../media/image5.PNG"/><Relationship Id="rId17" Type="http://schemas.openxmlformats.org/officeDocument/2006/relationships/image" Target="../media/image9.png"/><Relationship Id="rId25" Type="http://schemas.openxmlformats.org/officeDocument/2006/relationships/image" Target="../media/image2.wmf"/><Relationship Id="rId33" Type="http://schemas.openxmlformats.org/officeDocument/2006/relationships/image" Target="../media/image4.wmf"/><Relationship Id="rId38" Type="http://schemas.openxmlformats.org/officeDocument/2006/relationships/image" Target="../media/image19.png"/><Relationship Id="rId46" Type="http://schemas.openxmlformats.org/officeDocument/2006/relationships/image" Target="../media/image27.png"/><Relationship Id="rId59" Type="http://schemas.openxmlformats.org/officeDocument/2006/relationships/image" Target="../media/image40.emf"/><Relationship Id="rId67" Type="http://schemas.openxmlformats.org/officeDocument/2006/relationships/image" Target="../media/image48.png"/><Relationship Id="rId20" Type="http://schemas.openxmlformats.org/officeDocument/2006/relationships/image" Target="../media/image17.png"/><Relationship Id="rId41" Type="http://schemas.openxmlformats.org/officeDocument/2006/relationships/image" Target="../media/image22.png"/><Relationship Id="rId54" Type="http://schemas.openxmlformats.org/officeDocument/2006/relationships/image" Target="../media/image35.emf"/><Relationship Id="rId62" Type="http://schemas.openxmlformats.org/officeDocument/2006/relationships/image" Target="../media/image43.emf"/><Relationship Id="rId70" Type="http://schemas.openxmlformats.org/officeDocument/2006/relationships/image" Target="../media/image50.png"/><Relationship Id="rId75" Type="http://schemas.openxmlformats.org/officeDocument/2006/relationships/image" Target="../media/image56.PNG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1503" y="7123122"/>
            <a:ext cx="9184923" cy="7181627"/>
          </a:xfrm>
          <a:prstGeom prst="rect">
            <a:avLst/>
          </a:prstGeom>
        </p:spPr>
      </p:pic>
      <p:grpSp>
        <p:nvGrpSpPr>
          <p:cNvPr id="50" name="Group 49"/>
          <p:cNvGrpSpPr/>
          <p:nvPr/>
        </p:nvGrpSpPr>
        <p:grpSpPr>
          <a:xfrm>
            <a:off x="515014" y="2838718"/>
            <a:ext cx="11353800" cy="3717167"/>
            <a:chOff x="328907" y="2844736"/>
            <a:chExt cx="11353800" cy="147835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4" name="TextBox 343"/>
                <p:cNvSpPr txBox="1"/>
                <p:nvPr/>
              </p:nvSpPr>
              <p:spPr>
                <a:xfrm>
                  <a:off x="328907" y="3258161"/>
                  <a:ext cx="11353800" cy="10649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/>
                  <a:r>
                    <a:rPr lang="en-US" sz="2400" dirty="0"/>
                    <a:t>Quantum simulation aims to study quantum many-body phenomena in a regime inaccessible to classical computations. For arbitrary spin-spin interactions </a:t>
                  </a:r>
                  <a14:m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~30</m:t>
                      </m:r>
                    </m:oMath>
                  </a14:m>
                  <a:r>
                    <a:rPr lang="en-US" sz="2400" dirty="0"/>
                    <a:t> spins is computationally intractable. In our apparatus we generate variable-range, spin-spin interactions for </a:t>
                  </a:r>
                  <a14:m>
                    <m:oMath xmlns:m="http://schemas.openxmlformats.org/officeDocument/2006/math">
                      <m:r>
                        <a:rPr lang="en-US" sz="2400" dirty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&lt;500</m:t>
                      </m:r>
                    </m:oMath>
                  </a14:m>
                  <a:r>
                    <a:rPr lang="en-US" sz="2400" dirty="0"/>
                    <a:t> spins. The spins are </a:t>
                  </a:r>
                  <a:r>
                    <a:rPr lang="en-US" sz="2400" baseline="30000" dirty="0"/>
                    <a:t>9</a:t>
                  </a:r>
                  <a:r>
                    <a:rPr lang="en-US" sz="2400" dirty="0"/>
                    <a:t>Be</a:t>
                  </a:r>
                  <a:r>
                    <a:rPr lang="en-US" sz="2400" baseline="30000" dirty="0"/>
                    <a:t>+</a:t>
                  </a:r>
                  <a:r>
                    <a:rPr lang="en-US" sz="2400" dirty="0"/>
                    <a:t> ions confined to a two-dimensional triangular lattice in a Penning </a:t>
                  </a:r>
                  <a:r>
                    <a:rPr lang="en-US" sz="2400" dirty="0" smtClean="0"/>
                    <a:t>trap. </a:t>
                  </a:r>
                  <a:r>
                    <a:rPr lang="en-US" sz="2400" dirty="0"/>
                    <a:t>Using this system we aim to study many-body phenomena including quantum phase transitions, spin-liquids, and quench dynamics (e.g. </a:t>
                  </a:r>
                  <a:r>
                    <a:rPr lang="en-US" sz="2400" dirty="0" err="1"/>
                    <a:t>Lieb</a:t>
                  </a:r>
                  <a:r>
                    <a:rPr lang="en-US" sz="2400" dirty="0"/>
                    <a:t>-Robinson bounds). </a:t>
                  </a:r>
                </a:p>
              </p:txBody>
            </p:sp>
          </mc:Choice>
          <mc:Fallback>
            <p:sp>
              <p:nvSpPr>
                <p:cNvPr id="344" name="TextBox 34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28907" y="3258161"/>
                  <a:ext cx="11353800" cy="1064933"/>
                </a:xfrm>
                <a:prstGeom prst="rect">
                  <a:avLst/>
                </a:prstGeom>
                <a:blipFill>
                  <a:blip r:embed="rId4"/>
                  <a:stretch>
                    <a:fillRect l="-805" t="-1822" r="-805" b="-432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8" name="TextBox 347"/>
            <p:cNvSpPr txBox="1"/>
            <p:nvPr/>
          </p:nvSpPr>
          <p:spPr>
            <a:xfrm>
              <a:off x="448554" y="2844736"/>
              <a:ext cx="3023264" cy="330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/>
                <a:t>Motivation</a:t>
              </a:r>
            </a:p>
          </p:txBody>
        </p:sp>
      </p:grpSp>
      <p:sp>
        <p:nvSpPr>
          <p:cNvPr id="425" name="TextBox 424"/>
          <p:cNvSpPr txBox="1"/>
          <p:nvPr/>
        </p:nvSpPr>
        <p:spPr>
          <a:xfrm>
            <a:off x="32096506" y="29379267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6000" b="1" dirty="0"/>
          </a:p>
        </p:txBody>
      </p:sp>
      <p:sp>
        <p:nvSpPr>
          <p:cNvPr id="427" name="TextBox 426"/>
          <p:cNvSpPr txBox="1"/>
          <p:nvPr/>
        </p:nvSpPr>
        <p:spPr>
          <a:xfrm>
            <a:off x="38777309" y="30079638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6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690143" y="16262913"/>
            <a:ext cx="11475301" cy="6355986"/>
            <a:chOff x="541448" y="15857845"/>
            <a:chExt cx="11475301" cy="6355986"/>
          </a:xfrm>
        </p:grpSpPr>
        <p:pic>
          <p:nvPicPr>
            <p:cNvPr id="415" name="Picture 4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1448" y="16931979"/>
              <a:ext cx="4569589" cy="5281852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6" name="TextBox 415"/>
                <p:cNvSpPr txBox="1"/>
                <p:nvPr/>
              </p:nvSpPr>
              <p:spPr>
                <a:xfrm>
                  <a:off x="5640694" y="16202622"/>
                  <a:ext cx="6376055" cy="27392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just">
                    <a:spcAft>
                      <a:spcPts val="600"/>
                    </a:spcAft>
                  </a:pPr>
                  <a:r>
                    <a:rPr lang="en-US" sz="1800" dirty="0">
                      <a:solidFill>
                        <a:schemeClr val="accent2">
                          <a:lumMod val="75000"/>
                        </a:schemeClr>
                      </a:solidFill>
                    </a:rPr>
                    <a:t>High field qubit </a:t>
                  </a:r>
                  <a:r>
                    <a:rPr lang="en-US" sz="1800" dirty="0">
                      <a:solidFill>
                        <a:prstClr val="black"/>
                      </a:solidFill>
                    </a:rPr>
                    <a:t>–  </a:t>
                  </a:r>
                  <a:r>
                    <a:rPr lang="en-US" sz="1800" dirty="0"/>
                    <a:t>Our qubit is the </a:t>
                  </a:r>
                  <a:r>
                    <a:rPr lang="en-US" sz="1800" baseline="30000" dirty="0"/>
                    <a:t>9</a:t>
                  </a:r>
                  <a:r>
                    <a:rPr lang="en-US" sz="1800" dirty="0"/>
                    <a:t>Be</a:t>
                  </a:r>
                  <a:r>
                    <a:rPr lang="en-US" sz="1800" baseline="30000" dirty="0"/>
                    <a:t>+</a:t>
                  </a:r>
                  <a:r>
                    <a:rPr lang="en-US" sz="1800" dirty="0"/>
                    <a:t> valence</a:t>
                  </a:r>
                  <a:r>
                    <a:rPr lang="en-US" sz="1800" dirty="0">
                      <a:solidFill>
                        <a:schemeClr val="accent2">
                          <a:lumMod val="75000"/>
                        </a:schemeClr>
                      </a:solidFill>
                    </a:rPr>
                    <a:t> </a:t>
                  </a:r>
                  <a:r>
                    <a:rPr lang="en-US" sz="1800" dirty="0"/>
                    <a:t>electron spin. In a </a:t>
                  </a:r>
                  <a:r>
                    <a:rPr lang="en-US" sz="1800" dirty="0">
                      <a:solidFill>
                        <a:prstClr val="black"/>
                      </a:solidFill>
                    </a:rPr>
                    <a:t>4.46 T magnetic field</a:t>
                  </a:r>
                  <a:r>
                    <a:rPr lang="en-US" sz="1800" dirty="0"/>
                    <a:t> the qubit splitting is </a:t>
                  </a:r>
                  <a14:m>
                    <m:oMath xmlns:m="http://schemas.openxmlformats.org/officeDocument/2006/math">
                      <m:r>
                        <a:rPr lang="en-US" sz="1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124</m:t>
                      </m:r>
                    </m:oMath>
                  </a14:m>
                  <a:r>
                    <a:rPr lang="en-US" sz="1800" dirty="0">
                      <a:solidFill>
                        <a:prstClr val="black"/>
                      </a:solidFill>
                    </a:rPr>
                    <a:t> GHz. Global single qubit rotations are obtained from a 124 GHz microwave source at a Rabi rate of </a:t>
                  </a:r>
                  <a14:m>
                    <m:oMath xmlns:m="http://schemas.openxmlformats.org/officeDocument/2006/math">
                      <m:r>
                        <a:rPr lang="en-US" sz="1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1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1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×40</m:t>
                      </m:r>
                    </m:oMath>
                  </a14:m>
                  <a:r>
                    <a:rPr lang="en-US" sz="1800" dirty="0">
                      <a:solidFill>
                        <a:prstClr val="black"/>
                      </a:solidFill>
                    </a:rPr>
                    <a:t> kHz.</a:t>
                  </a:r>
                </a:p>
                <a:p>
                  <a:pPr algn="just">
                    <a:spcAft>
                      <a:spcPts val="600"/>
                    </a:spcAft>
                  </a:pPr>
                  <a:r>
                    <a:rPr lang="en-US" sz="1800" dirty="0" smtClean="0">
                      <a:solidFill>
                        <a:prstClr val="black"/>
                      </a:solidFill>
                    </a:rPr>
                    <a:t>Near-resonant </a:t>
                  </a:r>
                  <a:r>
                    <a:rPr lang="en-US" sz="1800" dirty="0" smtClean="0">
                      <a:solidFill>
                        <a:schemeClr val="accent1"/>
                      </a:solidFill>
                    </a:rPr>
                    <a:t>cooling</a:t>
                  </a:r>
                  <a:r>
                    <a:rPr lang="en-US" sz="1800" dirty="0">
                      <a:solidFill>
                        <a:prstClr val="black"/>
                      </a:solidFill>
                    </a:rPr>
                    <a:t> </a:t>
                  </a:r>
                  <a:r>
                    <a:rPr lang="en-US" sz="1800" dirty="0" smtClean="0"/>
                    <a:t>laser </a:t>
                  </a:r>
                  <a:r>
                    <a:rPr lang="en-US" sz="1800" dirty="0"/>
                    <a:t>beams at 313 nm prepare an ion crystal at the Doppler limit (</a:t>
                  </a:r>
                  <a14:m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 0.5</m:t>
                      </m:r>
                    </m:oMath>
                  </a14:m>
                  <a:r>
                    <a:rPr lang="en-US" sz="1800" dirty="0">
                      <a:solidFill>
                        <a:prstClr val="black"/>
                      </a:solidFill>
                    </a:rPr>
                    <a:t> mK) and permit qubit state discrimination by resonance fluorescence. </a:t>
                  </a:r>
                </a:p>
                <a:p>
                  <a:pPr algn="just">
                    <a:spcAft>
                      <a:spcPts val="600"/>
                    </a:spcAft>
                  </a:pPr>
                  <a:r>
                    <a:rPr lang="en-US" sz="1800" dirty="0">
                      <a:solidFill>
                        <a:prstClr val="black"/>
                      </a:solidFill>
                    </a:rPr>
                    <a:t>Far-detuned laser beams generate a </a:t>
                  </a:r>
                  <a:r>
                    <a:rPr lang="en-US" sz="1800" dirty="0">
                      <a:solidFill>
                        <a:schemeClr val="accent6"/>
                      </a:solidFill>
                    </a:rPr>
                    <a:t>spin-dependent optical dipole force (ODF) </a:t>
                  </a:r>
                  <a:r>
                    <a:rPr lang="en-US" sz="1800" dirty="0">
                      <a:solidFill>
                        <a:prstClr val="black"/>
                      </a:solidFill>
                    </a:rPr>
                    <a:t>that gives rise to a deterministic spin-spin interaction.  </a:t>
                  </a:r>
                </a:p>
              </p:txBody>
            </p:sp>
          </mc:Choice>
          <mc:Fallback xmlns="">
            <p:sp>
              <p:nvSpPr>
                <p:cNvPr id="416" name="TextBox 4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0694" y="16202622"/>
                  <a:ext cx="6376055" cy="2739211"/>
                </a:xfrm>
                <a:prstGeom prst="rect">
                  <a:avLst/>
                </a:prstGeom>
                <a:blipFill>
                  <a:blip r:embed="rId6"/>
                  <a:stretch>
                    <a:fillRect l="-860" t="-1111" r="-765" b="-244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19" name="TextBox 418"/>
            <p:cNvSpPr txBox="1"/>
            <p:nvPr/>
          </p:nvSpPr>
          <p:spPr>
            <a:xfrm>
              <a:off x="556864" y="15857845"/>
              <a:ext cx="461658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baseline="30000" dirty="0"/>
                <a:t>9</a:t>
              </a:r>
              <a:r>
                <a:rPr lang="en-US" sz="4800" b="1" dirty="0"/>
                <a:t>Be</a:t>
              </a:r>
              <a:r>
                <a:rPr lang="en-US" sz="4800" b="1" baseline="30000" dirty="0"/>
                <a:t>+ </a:t>
              </a:r>
              <a:r>
                <a:rPr lang="en-US" sz="4800" b="1" dirty="0"/>
                <a:t>qubit system</a:t>
              </a:r>
              <a:endParaRPr lang="en-US" sz="4800" b="1" baseline="300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135288" y="18990814"/>
              <a:ext cx="1752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/>
                <a:t>Coherence </a:t>
              </a:r>
              <a:r>
                <a:rPr lang="en-US" sz="1800" dirty="0" smtClean="0"/>
                <a:t>time</a:t>
              </a:r>
              <a:endParaRPr lang="en-US" sz="1800" dirty="0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64952" y="6691926"/>
            <a:ext cx="11524121" cy="8586358"/>
            <a:chOff x="448553" y="7597907"/>
            <a:chExt cx="11524121" cy="8586358"/>
          </a:xfrm>
        </p:grpSpPr>
        <p:sp>
          <p:nvSpPr>
            <p:cNvPr id="413" name="TextBox 412"/>
            <p:cNvSpPr txBox="1"/>
            <p:nvPr/>
          </p:nvSpPr>
          <p:spPr>
            <a:xfrm>
              <a:off x="448553" y="7597907"/>
              <a:ext cx="546380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/>
                <a:t>Experimental Details</a:t>
              </a:r>
            </a:p>
          </p:txBody>
        </p:sp>
        <p:sp>
          <p:nvSpPr>
            <p:cNvPr id="469" name="TextBox 468"/>
            <p:cNvSpPr txBox="1"/>
            <p:nvPr/>
          </p:nvSpPr>
          <p:spPr>
            <a:xfrm>
              <a:off x="6132289" y="8692782"/>
              <a:ext cx="25342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Lab frame CCD images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6540155" y="14245273"/>
                  <a:ext cx="5228867" cy="1938992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Key parameters:</a:t>
                  </a:r>
                </a:p>
                <a:p>
                  <a:r>
                    <a:rPr lang="en-US" sz="2000" dirty="0"/>
                    <a:t>Magnetic field </a:t>
                  </a:r>
                  <a14:m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=4.46</m:t>
                      </m:r>
                    </m:oMath>
                  </a14:m>
                  <a:r>
                    <a:rPr lang="en-US" sz="2000" i="1" dirty="0">
                      <a:latin typeface="Cambria Math" panose="02040503050406030204" pitchFamily="18" charset="0"/>
                    </a:rPr>
                    <a:t> T</a:t>
                  </a:r>
                </a:p>
                <a:p>
                  <a:r>
                    <a:rPr lang="en-US" sz="2000" dirty="0"/>
                    <a:t>Axial freq.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×1.55</m:t>
                      </m:r>
                    </m:oMath>
                  </a14:m>
                  <a:r>
                    <a:rPr lang="en-US" sz="2000" dirty="0"/>
                    <a:t> MHz</a:t>
                  </a:r>
                </a:p>
                <a:p>
                  <a:r>
                    <a:rPr lang="en-US" sz="2000" dirty="0"/>
                    <a:t>Rotation freq.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</m:oMath>
                  </a14:m>
                  <a:r>
                    <a:rPr lang="en-US" sz="2000" dirty="0"/>
                    <a:t> </a:t>
                  </a:r>
                  <a14:m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 </m:t>
                      </m:r>
                    </m:oMath>
                  </a14:m>
                  <a:r>
                    <a:rPr lang="en-US" sz="2000" dirty="0"/>
                    <a:t>190 kHz  (single plane)</a:t>
                  </a:r>
                </a:p>
                <a:p>
                  <a:r>
                    <a:rPr lang="en-US" sz="2000" dirty="0"/>
                    <a:t>Magnetron freq.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×161</m:t>
                      </m:r>
                    </m:oMath>
                  </a14:m>
                  <a:r>
                    <a:rPr lang="en-US" sz="2000" dirty="0"/>
                    <a:t> kHz</a:t>
                  </a:r>
                </a:p>
                <a:p>
                  <a:r>
                    <a:rPr lang="en-US" sz="2000" dirty="0"/>
                    <a:t>Cyclotron freq.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×7.6</m:t>
                      </m:r>
                    </m:oMath>
                  </a14:m>
                  <a:r>
                    <a:rPr lang="en-US" sz="2000" dirty="0"/>
                    <a:t> MHz</a:t>
                  </a:r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40155" y="14245273"/>
                  <a:ext cx="5228867" cy="1938992"/>
                </a:xfrm>
                <a:prstGeom prst="rect">
                  <a:avLst/>
                </a:prstGeom>
                <a:blipFill>
                  <a:blip r:embed="rId16"/>
                  <a:stretch>
                    <a:fillRect l="-1047" t="-1250" r="-233" b="-4375"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51" name="Group 450"/>
            <p:cNvGrpSpPr/>
            <p:nvPr/>
          </p:nvGrpSpPr>
          <p:grpSpPr>
            <a:xfrm>
              <a:off x="5905500" y="9167822"/>
              <a:ext cx="3173316" cy="1254211"/>
              <a:chOff x="5896212" y="9168106"/>
              <a:chExt cx="3502211" cy="1254211"/>
            </a:xfrm>
          </p:grpSpPr>
          <p:pic>
            <p:nvPicPr>
              <p:cNvPr id="45" name="Picture 44"/>
              <p:cNvPicPr>
                <a:picLocks noChangeAspect="1"/>
              </p:cNvPicPr>
              <p:nvPr/>
            </p:nvPicPr>
            <p:blipFill rotWithShape="1">
              <a:blip r:embed="rId17"/>
              <a:srcRect l="17650" t="42149" r="8664" b="39548"/>
              <a:stretch/>
            </p:blipFill>
            <p:spPr>
              <a:xfrm>
                <a:off x="5896212" y="9168106"/>
                <a:ext cx="3502211" cy="868681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146" name="TextBox 145"/>
              <p:cNvSpPr txBox="1"/>
              <p:nvPr/>
            </p:nvSpPr>
            <p:spPr>
              <a:xfrm>
                <a:off x="6939953" y="10083763"/>
                <a:ext cx="141472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Side view</a:t>
                </a:r>
              </a:p>
            </p:txBody>
          </p:sp>
        </p:grpSp>
        <p:grpSp>
          <p:nvGrpSpPr>
            <p:cNvPr id="450" name="Group 449"/>
            <p:cNvGrpSpPr/>
            <p:nvPr/>
          </p:nvGrpSpPr>
          <p:grpSpPr>
            <a:xfrm>
              <a:off x="6305155" y="10498422"/>
              <a:ext cx="2476736" cy="2835857"/>
              <a:chOff x="6229459" y="10771820"/>
              <a:chExt cx="2795472" cy="3200809"/>
            </a:xfrm>
          </p:grpSpPr>
          <p:pic>
            <p:nvPicPr>
              <p:cNvPr id="46" name="Picture 45"/>
              <p:cNvPicPr>
                <a:picLocks noChangeAspect="1"/>
              </p:cNvPicPr>
              <p:nvPr/>
            </p:nvPicPr>
            <p:blipFill rotWithShape="1">
              <a:blip r:embed="rId18"/>
              <a:srcRect l="32735" t="26812" r="14683" b="19475"/>
              <a:stretch/>
            </p:blipFill>
            <p:spPr>
              <a:xfrm>
                <a:off x="6229459" y="10771820"/>
                <a:ext cx="2795472" cy="2772308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147" name="TextBox 146"/>
              <p:cNvSpPr txBox="1"/>
              <p:nvPr/>
            </p:nvSpPr>
            <p:spPr>
              <a:xfrm>
                <a:off x="6939953" y="13590506"/>
                <a:ext cx="1890343" cy="3821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Bottom view</a:t>
                </a:r>
              </a:p>
            </p:txBody>
          </p:sp>
        </p:grpSp>
        <p:grpSp>
          <p:nvGrpSpPr>
            <p:cNvPr id="452" name="Group 451"/>
            <p:cNvGrpSpPr/>
            <p:nvPr/>
          </p:nvGrpSpPr>
          <p:grpSpPr>
            <a:xfrm>
              <a:off x="9115363" y="11299009"/>
              <a:ext cx="2857311" cy="2862614"/>
              <a:chOff x="8755244" y="11392142"/>
              <a:chExt cx="3085523" cy="3091249"/>
            </a:xfrm>
          </p:grpSpPr>
          <p:sp>
            <p:nvSpPr>
              <p:cNvPr id="470" name="TextBox 469"/>
              <p:cNvSpPr txBox="1"/>
              <p:nvPr/>
            </p:nvSpPr>
            <p:spPr>
              <a:xfrm>
                <a:off x="8755244" y="13851910"/>
                <a:ext cx="3085523" cy="6314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/>
                  <a:t>Rotating frame from timed single photon counts</a:t>
                </a:r>
              </a:p>
            </p:txBody>
          </p:sp>
          <p:pic>
            <p:nvPicPr>
              <p:cNvPr id="136" name="Picture 135"/>
              <p:cNvPicPr>
                <a:picLocks noChangeAspect="1"/>
              </p:cNvPicPr>
              <p:nvPr/>
            </p:nvPicPr>
            <p:blipFill rotWithShape="1">
              <a:blip r:embed="rId19"/>
              <a:srcRect l="12456" t="22122" r="10647" b="14076"/>
              <a:stretch/>
            </p:blipFill>
            <p:spPr>
              <a:xfrm>
                <a:off x="9112374" y="11392142"/>
                <a:ext cx="2382555" cy="2382555"/>
              </a:xfrm>
              <a:prstGeom prst="rect">
                <a:avLst/>
              </a:prstGeom>
              <a:ln w="12700" cap="sq">
                <a:solidFill>
                  <a:schemeClr val="tx2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</p:grpSp>
        <p:sp>
          <p:nvSpPr>
            <p:cNvPr id="101" name="Circular Arrow 100"/>
            <p:cNvSpPr/>
            <p:nvPr/>
          </p:nvSpPr>
          <p:spPr>
            <a:xfrm rot="20060067">
              <a:off x="7528064" y="10779618"/>
              <a:ext cx="2023979" cy="2593401"/>
            </a:xfrm>
            <a:prstGeom prst="circularArrow">
              <a:avLst>
                <a:gd name="adj1" fmla="val 12500"/>
                <a:gd name="adj2" fmla="val 1050370"/>
                <a:gd name="adj3" fmla="val 20457681"/>
                <a:gd name="adj4" fmla="val 16524538"/>
                <a:gd name="adj5" fmla="val 12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21" name="Group 220"/>
            <p:cNvGrpSpPr/>
            <p:nvPr/>
          </p:nvGrpSpPr>
          <p:grpSpPr>
            <a:xfrm>
              <a:off x="6406091" y="12423906"/>
              <a:ext cx="645845" cy="352028"/>
              <a:chOff x="20919917" y="23917370"/>
              <a:chExt cx="1015554" cy="491867"/>
            </a:xfrm>
          </p:grpSpPr>
          <p:cxnSp>
            <p:nvCxnSpPr>
              <p:cNvPr id="222" name="Straight Connector 221"/>
              <p:cNvCxnSpPr/>
              <p:nvPr/>
            </p:nvCxnSpPr>
            <p:spPr>
              <a:xfrm>
                <a:off x="21103287" y="24409237"/>
                <a:ext cx="614416" cy="0"/>
              </a:xfrm>
              <a:prstGeom prst="line">
                <a:avLst/>
              </a:prstGeom>
              <a:ln w="88900" cmpd="sng">
                <a:solidFill>
                  <a:schemeClr val="bg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23" name="TextBox 222"/>
                  <p:cNvSpPr txBox="1"/>
                  <p:nvPr/>
                </p:nvSpPr>
                <p:spPr>
                  <a:xfrm>
                    <a:off x="20919917" y="23917370"/>
                    <a:ext cx="1015554" cy="43003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100 </m:t>
                          </m:r>
                          <m:r>
                            <a:rPr lang="en-US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14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oMath>
                      </m:oMathPara>
                    </a14:m>
                    <a:endParaRPr lang="en-US" sz="54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223" name="TextBox 22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0919917" y="23917370"/>
                    <a:ext cx="1015554" cy="430038"/>
                  </a:xfrm>
                  <a:prstGeom prst="rect">
                    <a:avLst/>
                  </a:prstGeom>
                  <a:blipFill>
                    <a:blip r:embed="rId20"/>
                    <a:stretch>
                      <a:fillRect l="-7547" r="-188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224" name="Group 223"/>
            <p:cNvGrpSpPr/>
            <p:nvPr/>
          </p:nvGrpSpPr>
          <p:grpSpPr>
            <a:xfrm>
              <a:off x="9406326" y="13062398"/>
              <a:ext cx="726831" cy="352028"/>
              <a:chOff x="20919917" y="23917370"/>
              <a:chExt cx="1015554" cy="491867"/>
            </a:xfrm>
          </p:grpSpPr>
          <p:cxnSp>
            <p:nvCxnSpPr>
              <p:cNvPr id="225" name="Straight Connector 224"/>
              <p:cNvCxnSpPr/>
              <p:nvPr/>
            </p:nvCxnSpPr>
            <p:spPr>
              <a:xfrm flipV="1">
                <a:off x="21103287" y="24404172"/>
                <a:ext cx="594465" cy="5065"/>
              </a:xfrm>
              <a:prstGeom prst="line">
                <a:avLst/>
              </a:prstGeom>
              <a:ln w="88900" cmpd="sng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26" name="TextBox 225"/>
                  <p:cNvSpPr txBox="1"/>
                  <p:nvPr/>
                </p:nvSpPr>
                <p:spPr>
                  <a:xfrm>
                    <a:off x="20919917" y="23917370"/>
                    <a:ext cx="1015554" cy="4730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50 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𝜇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𝑚</m:t>
                          </m:r>
                        </m:oMath>
                      </m:oMathPara>
                    </a14:m>
                    <a:endParaRPr lang="en-US" sz="6000" dirty="0"/>
                  </a:p>
                </p:txBody>
              </p:sp>
            </mc:Choice>
            <mc:Fallback xmlns="">
              <p:sp>
                <p:nvSpPr>
                  <p:cNvPr id="226" name="TextBox 22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0919917" y="23917370"/>
                    <a:ext cx="1015554" cy="473041"/>
                  </a:xfrm>
                  <a:prstGeom prst="rect">
                    <a:avLst/>
                  </a:prstGeom>
                  <a:blipFill>
                    <a:blip r:embed="rId21"/>
                    <a:stretch>
                      <a:fillRect l="-168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24" name="Group 23"/>
          <p:cNvGrpSpPr/>
          <p:nvPr/>
        </p:nvGrpSpPr>
        <p:grpSpPr>
          <a:xfrm>
            <a:off x="13182764" y="14935698"/>
            <a:ext cx="11955549" cy="7664051"/>
            <a:chOff x="-11687755" y="17878021"/>
            <a:chExt cx="11955549" cy="7664051"/>
          </a:xfrm>
        </p:grpSpPr>
        <p:sp>
          <p:nvSpPr>
            <p:cNvPr id="382" name="TextBox 381"/>
            <p:cNvSpPr txBox="1"/>
            <p:nvPr/>
          </p:nvSpPr>
          <p:spPr>
            <a:xfrm>
              <a:off x="-11390876" y="18702814"/>
              <a:ext cx="1134539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Two far-detuned laser beams produce a spin-dependent optical dipole force (ODF) at the ions that give rise to a spin-spin interaction. Combined with a transverse magnetic field, we can realize non-trivial quantum magnetic interactions. </a:t>
              </a:r>
            </a:p>
            <a:p>
              <a:endParaRPr lang="en-US" sz="2400" dirty="0"/>
            </a:p>
          </p:txBody>
        </p:sp>
        <p:grpSp>
          <p:nvGrpSpPr>
            <p:cNvPr id="383" name="Group 382"/>
            <p:cNvGrpSpPr/>
            <p:nvPr/>
          </p:nvGrpSpPr>
          <p:grpSpPr>
            <a:xfrm>
              <a:off x="-11473656" y="21055886"/>
              <a:ext cx="5607802" cy="925536"/>
              <a:chOff x="5892783" y="9987764"/>
              <a:chExt cx="5607802" cy="928669"/>
            </a:xfrm>
          </p:grpSpPr>
          <p:sp>
            <p:nvSpPr>
              <p:cNvPr id="389" name="TextBox 388"/>
              <p:cNvSpPr txBox="1"/>
              <p:nvPr/>
            </p:nvSpPr>
            <p:spPr>
              <a:xfrm>
                <a:off x="5892783" y="9987764"/>
                <a:ext cx="2639148" cy="9264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800" dirty="0"/>
                  <a:t>Engineered Ising interaction from</a:t>
                </a:r>
              </a:p>
              <a:p>
                <a:pPr algn="ctr"/>
                <a:r>
                  <a:rPr lang="en-US" sz="1800" dirty="0"/>
                  <a:t>spin-dependent </a:t>
                </a:r>
                <a:r>
                  <a:rPr lang="en-US" sz="1800" dirty="0" err="1"/>
                  <a:t>ODF</a:t>
                </a:r>
                <a:endParaRPr lang="en-US" sz="18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390" name="Object 389"/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701213134"/>
                      </p:ext>
                    </p:extLst>
                  </p:nvPr>
                </p:nvGraphicFramePr>
                <p:xfrm>
                  <a:off x="9014990" y="10071329"/>
                  <a:ext cx="2485595" cy="845104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3237" name="Equation" r:id="rId22" imgW="1269720" imgH="431640" progId="Equation.3">
                          <p:embed/>
                        </p:oleObj>
                      </mc:Choice>
                      <mc:Fallback>
                        <p:oleObj name="Equation" r:id="rId22" imgW="1269720" imgH="431640" progId="Equation.3">
                          <p:embed/>
                          <p:pic>
                            <p:nvPicPr>
                              <p:cNvPr id="0" name=""/>
                              <p:cNvPicPr/>
                              <p:nvPr/>
                            </p:nvPicPr>
                            <p:blipFill>
                              <a:blip r:embed="rId23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9014990" y="10071329"/>
                                <a:ext cx="2485595" cy="845104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390" name="Object 389"/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701213134"/>
                      </p:ext>
                    </p:extLst>
                  </p:nvPr>
                </p:nvGraphicFramePr>
                <p:xfrm>
                  <a:off x="9014990" y="10071329"/>
                  <a:ext cx="2485595" cy="845104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3198" name="Equation" r:id="rId24" imgW="1269720" imgH="431640" progId="Equation.3">
                          <p:embed/>
                        </p:oleObj>
                      </mc:Choice>
                      <mc:Fallback>
                        <p:oleObj name="Equation" r:id="rId24" imgW="1269720" imgH="431640" progId="Equation.3">
                          <p:embed/>
                          <p:pic>
                            <p:nvPicPr>
                              <p:cNvPr id="0" name=""/>
                              <p:cNvPicPr/>
                              <p:nvPr/>
                            </p:nvPicPr>
                            <p:blipFill>
                              <a:blip r:embed="rId2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9014990" y="10071329"/>
                                <a:ext cx="2485595" cy="845104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  <p:sp>
            <p:nvSpPr>
              <p:cNvPr id="391" name="Right Arrow 390"/>
              <p:cNvSpPr/>
              <p:nvPr/>
            </p:nvSpPr>
            <p:spPr>
              <a:xfrm>
                <a:off x="8361504" y="10330574"/>
                <a:ext cx="417559" cy="304800"/>
              </a:xfrm>
              <a:prstGeom prst="rightArrow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600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384" name="Group 383"/>
            <p:cNvGrpSpPr/>
            <p:nvPr/>
          </p:nvGrpSpPr>
          <p:grpSpPr>
            <a:xfrm>
              <a:off x="-11097230" y="20111101"/>
              <a:ext cx="4759502" cy="750383"/>
              <a:chOff x="7748672" y="11695684"/>
              <a:chExt cx="4759502" cy="750383"/>
            </a:xfrm>
          </p:grpSpPr>
          <p:sp>
            <p:nvSpPr>
              <p:cNvPr id="385" name="TextBox 384"/>
              <p:cNvSpPr txBox="1"/>
              <p:nvPr/>
            </p:nvSpPr>
            <p:spPr>
              <a:xfrm>
                <a:off x="7748672" y="11695684"/>
                <a:ext cx="232256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800" dirty="0">
                    <a:solidFill>
                      <a:prstClr val="black"/>
                    </a:solidFill>
                  </a:rPr>
                  <a:t>transverse B-field from</a:t>
                </a:r>
              </a:p>
              <a:p>
                <a:pPr algn="ctr"/>
                <a:r>
                  <a:rPr lang="en-US" sz="1800" dirty="0">
                    <a:solidFill>
                      <a:prstClr val="black"/>
                    </a:solidFill>
                  </a:rPr>
                  <a:t>124 GHz microwaves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graphicFrame>
                <p:nvGraphicFramePr>
                  <p:cNvPr id="386" name="Object 385"/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341959535"/>
                      </p:ext>
                    </p:extLst>
                  </p:nvPr>
                </p:nvGraphicFramePr>
                <p:xfrm>
                  <a:off x="10699642" y="11777158"/>
                  <a:ext cx="1808532" cy="668909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3238" name="Equation" r:id="rId26" imgW="927000" imgH="342720" progId="Equation.3">
                          <p:embed/>
                        </p:oleObj>
                      </mc:Choice>
                      <mc:Fallback>
                        <p:oleObj name="Equation" r:id="rId26" imgW="927000" imgH="342720" progId="Equation.3">
                          <p:embed/>
                          <p:pic>
                            <p:nvPicPr>
                              <p:cNvPr id="0" name=""/>
                              <p:cNvPicPr/>
                              <p:nvPr/>
                            </p:nvPicPr>
                            <p:blipFill>
                              <a:blip r:embed="rId27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10699642" y="11777158"/>
                                <a:ext cx="1808532" cy="668909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 xmlns="">
              <p:graphicFrame>
                <p:nvGraphicFramePr>
                  <p:cNvPr id="386" name="Object 385"/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341959535"/>
                      </p:ext>
                    </p:extLst>
                  </p:nvPr>
                </p:nvGraphicFramePr>
                <p:xfrm>
                  <a:off x="10699642" y="11777158"/>
                  <a:ext cx="1808532" cy="668909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3199" name="Equation" r:id="rId28" imgW="927000" imgH="342720" progId="Equation.3">
                          <p:embed/>
                        </p:oleObj>
                      </mc:Choice>
                      <mc:Fallback>
                        <p:oleObj name="Equation" r:id="rId28" imgW="927000" imgH="342720" progId="Equation.3">
                          <p:embed/>
                          <p:pic>
                            <p:nvPicPr>
                              <p:cNvPr id="0" name=""/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10699642" y="11777158"/>
                                <a:ext cx="1808532" cy="668909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  <p:sp>
            <p:nvSpPr>
              <p:cNvPr id="387" name="Right Arrow 386"/>
              <p:cNvSpPr/>
              <p:nvPr/>
            </p:nvSpPr>
            <p:spPr>
              <a:xfrm>
                <a:off x="10034551" y="11860843"/>
                <a:ext cx="417559" cy="307237"/>
              </a:xfrm>
              <a:prstGeom prst="rightArrow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600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420" name="TextBox 419"/>
            <p:cNvSpPr txBox="1"/>
            <p:nvPr/>
          </p:nvSpPr>
          <p:spPr>
            <a:xfrm>
              <a:off x="-11495016" y="17878021"/>
              <a:ext cx="111869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/>
                <a:t>Ising interaction with spin-dependent force</a:t>
              </a:r>
              <a:endParaRPr lang="en-US" sz="4800" b="1" baseline="30000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-5721852" y="20059581"/>
              <a:ext cx="59896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prstClr val="black"/>
                  </a:solidFill>
                </a:rPr>
                <a:t>Coupling to different axial modes allows for a tunable interaction range 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graphicFrame>
              <p:nvGraphicFramePr>
                <p:cNvPr id="155" name="Object 154"/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588514579"/>
                    </p:ext>
                  </p:extLst>
                </p:nvPr>
              </p:nvGraphicFramePr>
              <p:xfrm>
                <a:off x="-2406546" y="20421962"/>
                <a:ext cx="2303463" cy="49530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239" name="Equation" r:id="rId30" imgW="1180800" imgH="253800" progId="Equation.3">
                        <p:embed/>
                      </p:oleObj>
                    </mc:Choice>
                    <mc:Fallback>
                      <p:oleObj name="Equation" r:id="rId30" imgW="1180800" imgH="253800" progId="Equation.3">
                        <p:embed/>
                        <p:pic>
                          <p:nvPicPr>
                            <p:cNvPr id="0" name=""/>
                            <p:cNvPicPr/>
                            <p:nvPr/>
                          </p:nvPicPr>
                          <p:blipFill>
                            <a:blip r:embed="rId3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-2406546" y="20421962"/>
                              <a:ext cx="2303463" cy="495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Choice>
          <mc:Fallback xmlns="">
            <p:graphicFrame>
              <p:nvGraphicFramePr>
                <p:cNvPr id="155" name="Object 154"/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588514579"/>
                    </p:ext>
                  </p:extLst>
                </p:nvPr>
              </p:nvGraphicFramePr>
              <p:xfrm>
                <a:off x="-2406546" y="20421962"/>
                <a:ext cx="2303463" cy="495300"/>
              </p:xfrm>
              <a:graphic>
                <a:graphicData uri="http://schemas.openxmlformats.org/presentationml/2006/ole">
                  <mc:AlternateContent>
                    <mc:Choice xmlns:v="urn:schemas-microsoft-com:vml" Requires="v">
                      <p:oleObj spid="_x0000_s3200" name="Equation" r:id="rId32" imgW="1180800" imgH="253800" progId="Equation.3">
                        <p:embed/>
                      </p:oleObj>
                    </mc:Choice>
                    <mc:Fallback>
                      <p:oleObj name="Equation" r:id="rId32" imgW="1180800" imgH="253800" progId="Equation.3">
                        <p:embed/>
                        <p:pic>
                          <p:nvPicPr>
                            <p:cNvPr id="0" name=""/>
                            <p:cNvPicPr/>
                            <p:nvPr/>
                          </p:nvPicPr>
                          <p:blipFill>
                            <a:blip r:embed="rId3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-2406546" y="20421962"/>
                              <a:ext cx="2303463" cy="495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mc:Fallback>
        </mc:AlternateContent>
        <p:grpSp>
          <p:nvGrpSpPr>
            <p:cNvPr id="4" name="Group 3"/>
            <p:cNvGrpSpPr/>
            <p:nvPr/>
          </p:nvGrpSpPr>
          <p:grpSpPr>
            <a:xfrm>
              <a:off x="-11687755" y="23108551"/>
              <a:ext cx="6084057" cy="1891349"/>
              <a:chOff x="508626" y="27867531"/>
              <a:chExt cx="6084057" cy="1612050"/>
            </a:xfrm>
          </p:grpSpPr>
          <p:grpSp>
            <p:nvGrpSpPr>
              <p:cNvPr id="56" name="Group 55"/>
              <p:cNvGrpSpPr/>
              <p:nvPr/>
            </p:nvGrpSpPr>
            <p:grpSpPr>
              <a:xfrm>
                <a:off x="1230143" y="27867531"/>
                <a:ext cx="5362540" cy="1612050"/>
                <a:chOff x="974345" y="27128376"/>
                <a:chExt cx="5362540" cy="1612050"/>
              </a:xfrm>
            </p:grpSpPr>
            <p:sp>
              <p:nvSpPr>
                <p:cNvPr id="52" name="Right Arrow 51"/>
                <p:cNvSpPr/>
                <p:nvPr/>
              </p:nvSpPr>
              <p:spPr>
                <a:xfrm rot="1364830">
                  <a:off x="974345" y="27166104"/>
                  <a:ext cx="5267492" cy="1574322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Right Arrow 182"/>
                <p:cNvSpPr/>
                <p:nvPr/>
              </p:nvSpPr>
              <p:spPr>
                <a:xfrm rot="20235170" flipV="1">
                  <a:off x="985485" y="27128376"/>
                  <a:ext cx="5351400" cy="1574322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Diamond 186"/>
                <p:cNvSpPr/>
                <p:nvPr/>
              </p:nvSpPr>
              <p:spPr>
                <a:xfrm>
                  <a:off x="2266335" y="27418869"/>
                  <a:ext cx="2597998" cy="1128342"/>
                </a:xfrm>
                <a:prstGeom prst="diamond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80" name="Picture 179"/>
                <p:cNvPicPr>
                  <a:picLocks noChangeAspect="1"/>
                </p:cNvPicPr>
                <p:nvPr/>
              </p:nvPicPr>
              <p:blipFill rotWithShape="1">
                <a:blip r:embed="rId34"/>
                <a:srcRect l="36034" t="23027" r="25392" b="38851"/>
                <a:stretch/>
              </p:blipFill>
              <p:spPr>
                <a:xfrm>
                  <a:off x="2939520" y="27375144"/>
                  <a:ext cx="1265150" cy="1216490"/>
                </a:xfrm>
                <a:prstGeom prst="ellipse">
                  <a:avLst/>
                </a:prstGeom>
                <a:ln>
                  <a:noFill/>
                </a:ln>
                <a:scene3d>
                  <a:camera prst="isometricOffAxis1Top"/>
                  <a:lightRig rig="threePt" dir="t"/>
                </a:scene3d>
              </p:spPr>
            </p:pic>
            <p:sp>
              <p:nvSpPr>
                <p:cNvPr id="185" name="Diamond 184"/>
                <p:cNvSpPr/>
                <p:nvPr/>
              </p:nvSpPr>
              <p:spPr>
                <a:xfrm>
                  <a:off x="2261011" y="27421789"/>
                  <a:ext cx="2597998" cy="1128342"/>
                </a:xfrm>
                <a:prstGeom prst="diamond">
                  <a:avLst/>
                </a:prstGeom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5000">
                      <a:schemeClr val="accent1">
                        <a:lumMod val="90000"/>
                      </a:schemeClr>
                    </a:gs>
                    <a:gs pos="29000">
                      <a:schemeClr val="bg1">
                        <a:alpha val="0"/>
                      </a:schemeClr>
                    </a:gs>
                    <a:gs pos="93000">
                      <a:schemeClr val="bg1">
                        <a:alpha val="0"/>
                      </a:schemeClr>
                    </a:gs>
                    <a:gs pos="77000">
                      <a:schemeClr val="accent1"/>
                    </a:gs>
                    <a:gs pos="61000">
                      <a:schemeClr val="bg1">
                        <a:alpha val="0"/>
                      </a:schemeClr>
                    </a:gs>
                    <a:gs pos="44000">
                      <a:schemeClr val="accent1"/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Arc 57"/>
              <p:cNvSpPr/>
              <p:nvPr/>
            </p:nvSpPr>
            <p:spPr>
              <a:xfrm rot="13632432">
                <a:off x="2121046" y="28212008"/>
                <a:ext cx="1082488" cy="956479"/>
              </a:xfrm>
              <a:prstGeom prst="arc">
                <a:avLst/>
              </a:prstGeom>
              <a:ln w="28575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1" name="TextBox 190"/>
                  <p:cNvSpPr txBox="1"/>
                  <p:nvPr/>
                </p:nvSpPr>
                <p:spPr>
                  <a:xfrm>
                    <a:off x="508626" y="28294505"/>
                    <a:ext cx="1624073" cy="72516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>
                        <a:ea typeface="Cambria Math" panose="02040503050406030204" pitchFamily="18" charset="0"/>
                      </a:rPr>
                      <a:t>Up to </a:t>
                    </a:r>
                    <a14:m>
                      <m:oMath xmlns:m="http://schemas.openxmlformats.org/officeDocument/2006/math"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±20°</m:t>
                        </m:r>
                      </m:oMath>
                    </a14:m>
                    <a:r>
                      <a:rPr lang="en-US" sz="1600" dirty="0"/>
                      <a:t>, x4 improvement in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m:rPr>
                            <m:sty m:val="p"/>
                          </m:rPr>
                          <a:rPr lang="en-US" sz="1600">
                            <a:latin typeface="Cambria Math" panose="02040503050406030204" pitchFamily="18" charset="0"/>
                          </a:rPr>
                          <m:t>Γ</m:t>
                        </m:r>
                      </m:oMath>
                    </a14:m>
                    <a:endParaRPr lang="en-US" sz="1600" dirty="0"/>
                  </a:p>
                </p:txBody>
              </p:sp>
            </mc:Choice>
            <mc:Fallback xmlns="">
              <p:sp>
                <p:nvSpPr>
                  <p:cNvPr id="191" name="TextBox 19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08626" y="28294505"/>
                    <a:ext cx="1624073" cy="725169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 t="-2143" r="-749" b="-214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2" name="TextBox 191"/>
                  <p:cNvSpPr txBox="1"/>
                  <p:nvPr/>
                </p:nvSpPr>
                <p:spPr>
                  <a:xfrm>
                    <a:off x="3818088" y="28098700"/>
                    <a:ext cx="832443" cy="34971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1800">
                              <a:latin typeface="Cambria Math" panose="02040503050406030204" pitchFamily="18" charset="0"/>
                            </a:rPr>
                            <m:t>Δ</m:t>
                          </m:r>
                          <m:acc>
                            <m:accPr>
                              <m:chr m:val="⃗"/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acc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||</m:t>
                          </m:r>
                          <m:acc>
                            <m:accPr>
                              <m:chr m:val="⃗"/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acc>
                        </m:oMath>
                      </m:oMathPara>
                    </a14:m>
                    <a:endParaRPr lang="en-US" sz="1800" dirty="0"/>
                  </a:p>
                </p:txBody>
              </p:sp>
            </mc:Choice>
            <mc:Fallback xmlns="">
              <p:sp>
                <p:nvSpPr>
                  <p:cNvPr id="192" name="TextBox 19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18088" y="28098700"/>
                    <a:ext cx="832443" cy="349715"/>
                  </a:xfrm>
                  <a:prstGeom prst="rect">
                    <a:avLst/>
                  </a:prstGeom>
                  <a:blipFill>
                    <a:blip r:embed="rId15"/>
                    <a:stretch>
                      <a:fillRect b="-1194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60" name="Straight Arrow Connector 59"/>
              <p:cNvCxnSpPr/>
              <p:nvPr/>
            </p:nvCxnSpPr>
            <p:spPr>
              <a:xfrm flipV="1">
                <a:off x="3815091" y="28294505"/>
                <a:ext cx="0" cy="383077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35"/>
            <a:stretch>
              <a:fillRect/>
            </a:stretch>
          </p:blipFill>
          <p:spPr>
            <a:xfrm>
              <a:off x="-5685779" y="23794522"/>
              <a:ext cx="5813280" cy="1747550"/>
            </a:xfrm>
            <a:prstGeom prst="rect">
              <a:avLst/>
            </a:prstGeom>
          </p:spPr>
        </p:pic>
        <p:grpSp>
          <p:nvGrpSpPr>
            <p:cNvPr id="63" name="Group 62"/>
            <p:cNvGrpSpPr/>
            <p:nvPr/>
          </p:nvGrpSpPr>
          <p:grpSpPr>
            <a:xfrm>
              <a:off x="-5608135" y="21066749"/>
              <a:ext cx="5735636" cy="2561392"/>
              <a:chOff x="6335437" y="26099073"/>
              <a:chExt cx="5735636" cy="2561392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6360071" y="26120852"/>
                <a:ext cx="5711002" cy="2539613"/>
              </a:xfrm>
              <a:prstGeom prst="rect">
                <a:avLst/>
              </a:prstGeom>
            </p:spPr>
          </p:pic>
          <p:sp>
            <p:nvSpPr>
              <p:cNvPr id="53" name="Rectangle 52"/>
              <p:cNvSpPr/>
              <p:nvPr/>
            </p:nvSpPr>
            <p:spPr>
              <a:xfrm>
                <a:off x="6335437" y="26099073"/>
                <a:ext cx="334603" cy="46152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26396066" y="2916049"/>
            <a:ext cx="87821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Spin squeezing and entanglement</a:t>
            </a:r>
            <a:endParaRPr lang="en-US" sz="4800" b="1" dirty="0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26951378" y="18432145"/>
            <a:ext cx="10612472" cy="385130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27248224" y="25654302"/>
            <a:ext cx="9762234" cy="4347179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>
            <a:off x="38962040" y="2916048"/>
            <a:ext cx="78602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Multiple quantum coherences</a:t>
            </a:r>
            <a:endParaRPr lang="en-US" sz="4800" b="1" dirty="0"/>
          </a:p>
        </p:txBody>
      </p:sp>
      <p:sp>
        <p:nvSpPr>
          <p:cNvPr id="82" name="TextBox 81"/>
          <p:cNvSpPr txBox="1"/>
          <p:nvPr/>
        </p:nvSpPr>
        <p:spPr>
          <a:xfrm>
            <a:off x="39003287" y="26108267"/>
            <a:ext cx="45902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Future Directions</a:t>
            </a:r>
            <a:endParaRPr lang="en-US" sz="4800" b="1" dirty="0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3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4" y="8552534"/>
            <a:ext cx="4914286" cy="627619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4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1903" y="5462941"/>
            <a:ext cx="9861899" cy="2180842"/>
          </a:xfrm>
          <a:prstGeom prst="rect">
            <a:avLst/>
          </a:prstGeom>
        </p:spPr>
      </p:pic>
      <p:pic>
        <p:nvPicPr>
          <p:cNvPr id="212" name="Picture 211"/>
          <p:cNvPicPr>
            <a:picLocks noChangeAspect="1"/>
          </p:cNvPicPr>
          <p:nvPr/>
        </p:nvPicPr>
        <p:blipFill rotWithShape="1">
          <a:blip r:embed="rId4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5" t="18247" r="18358" b="11542"/>
          <a:stretch/>
        </p:blipFill>
        <p:spPr>
          <a:xfrm>
            <a:off x="9331762" y="24183438"/>
            <a:ext cx="2764328" cy="215715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13" name="TextBox 212"/>
          <p:cNvSpPr txBox="1"/>
          <p:nvPr/>
        </p:nvSpPr>
        <p:spPr>
          <a:xfrm>
            <a:off x="625776" y="23801303"/>
            <a:ext cx="82571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/>
              <a:t>Controlling few-ion 2D crystals with rotating potentials</a:t>
            </a:r>
            <a:endParaRPr lang="en-US" sz="4800" b="1" dirty="0"/>
          </a:p>
        </p:txBody>
      </p:sp>
      <p:sp>
        <p:nvSpPr>
          <p:cNvPr id="253" name="TextBox 252"/>
          <p:cNvSpPr txBox="1"/>
          <p:nvPr/>
        </p:nvSpPr>
        <p:spPr>
          <a:xfrm>
            <a:off x="13445162" y="2838718"/>
            <a:ext cx="7153625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Perpendicular </a:t>
            </a:r>
            <a:r>
              <a:rPr lang="en-US" sz="4800" b="1" dirty="0"/>
              <a:t>laser </a:t>
            </a:r>
            <a:r>
              <a:rPr lang="en-US" sz="4800" b="1" dirty="0" smtClean="0"/>
              <a:t>cooling</a:t>
            </a:r>
          </a:p>
          <a:p>
            <a:r>
              <a:rPr lang="en-US" sz="4800" b="1" dirty="0" smtClean="0"/>
              <a:t>with a rotating wall</a:t>
            </a:r>
          </a:p>
          <a:p>
            <a:r>
              <a:rPr lang="en-US" sz="2400" dirty="0" smtClean="0">
                <a:solidFill>
                  <a:srgbClr val="C00000"/>
                </a:solidFill>
              </a:rPr>
              <a:t>Torrisi, Britton, Bohnet, Bollinger, PRA </a:t>
            </a:r>
            <a:r>
              <a:rPr lang="en-US" sz="2400" b="1" dirty="0" smtClean="0">
                <a:solidFill>
                  <a:srgbClr val="C00000"/>
                </a:solidFill>
              </a:rPr>
              <a:t>93</a:t>
            </a:r>
            <a:r>
              <a:rPr lang="en-US" sz="2400" dirty="0" smtClean="0">
                <a:solidFill>
                  <a:srgbClr val="C00000"/>
                </a:solidFill>
              </a:rPr>
              <a:t> (2016)</a:t>
            </a:r>
            <a:endParaRPr lang="en-US" sz="2400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4" name="TextBox 253"/>
              <p:cNvSpPr txBox="1"/>
              <p:nvPr/>
            </p:nvSpPr>
            <p:spPr>
              <a:xfrm>
                <a:off x="13693233" y="5180852"/>
                <a:ext cx="6180474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Accounting for energy exchange with a rotating wall 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</m:oMath>
                </a14:m>
                <a:endParaRPr lang="en-US" sz="2000" b="1" dirty="0" smtClean="0"/>
              </a:p>
              <a:p>
                <a:pPr algn="ctr"/>
                <a:r>
                  <a:rPr lang="en-US" sz="2000" dirty="0" smtClean="0"/>
                  <a:t> Low in-plane temperatures more readily achievable with </a:t>
                </a:r>
              </a:p>
              <a:p>
                <a:pPr algn="ctr"/>
                <a:r>
                  <a:rPr lang="en-US" sz="2000" dirty="0" smtClean="0"/>
                  <a:t>a rotating wall than without</a:t>
                </a:r>
                <a:endParaRPr lang="en-US" sz="2000" dirty="0"/>
              </a:p>
            </p:txBody>
          </p:sp>
        </mc:Choice>
        <mc:Fallback xmlns="">
          <p:sp>
            <p:nvSpPr>
              <p:cNvPr id="254" name="TextBox 25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93233" y="5180852"/>
                <a:ext cx="6180474" cy="1015663"/>
              </a:xfrm>
              <a:prstGeom prst="rect">
                <a:avLst/>
              </a:prstGeom>
              <a:blipFill>
                <a:blip r:embed="rId42"/>
                <a:stretch>
                  <a:fillRect t="-3614" r="-592" b="-10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5" name="Picture 254"/>
          <p:cNvPicPr>
            <a:picLocks noChangeAspect="1"/>
          </p:cNvPicPr>
          <p:nvPr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4664" y="3669716"/>
            <a:ext cx="4992000" cy="4169143"/>
          </a:xfrm>
          <a:prstGeom prst="rect">
            <a:avLst/>
          </a:prstGeom>
        </p:spPr>
      </p:pic>
      <p:sp>
        <p:nvSpPr>
          <p:cNvPr id="256" name="TextBox 255"/>
          <p:cNvSpPr txBox="1"/>
          <p:nvPr/>
        </p:nvSpPr>
        <p:spPr>
          <a:xfrm>
            <a:off x="13905859" y="6401975"/>
            <a:ext cx="60342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Rotating wall provides an energy sink for the work done </a:t>
            </a:r>
          </a:p>
          <a:p>
            <a:pPr algn="ctr"/>
            <a:r>
              <a:rPr lang="en-US" sz="2000" dirty="0" smtClean="0"/>
              <a:t>by the perp beam in applying a torque</a:t>
            </a:r>
            <a:endParaRPr lang="en-US" sz="2000" dirty="0"/>
          </a:p>
        </p:txBody>
      </p:sp>
      <p:sp>
        <p:nvSpPr>
          <p:cNvPr id="257" name="TextBox 256"/>
          <p:cNvSpPr txBox="1"/>
          <p:nvPr/>
        </p:nvSpPr>
        <p:spPr>
          <a:xfrm>
            <a:off x="22931233" y="7522923"/>
            <a:ext cx="20388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2-d geometry for </a:t>
            </a:r>
          </a:p>
          <a:p>
            <a:pPr algn="ctr"/>
            <a:r>
              <a:rPr lang="en-US" sz="2000" dirty="0" smtClean="0"/>
              <a:t>perp laser cooling</a:t>
            </a:r>
            <a:endParaRPr lang="en-US" sz="2000" dirty="0"/>
          </a:p>
        </p:txBody>
      </p:sp>
      <p:pic>
        <p:nvPicPr>
          <p:cNvPr id="258" name="Picture 257"/>
          <p:cNvPicPr>
            <a:picLocks noChangeAspect="1"/>
          </p:cNvPicPr>
          <p:nvPr/>
        </p:nvPicPr>
        <p:blipFill>
          <a:blip r:embed="rId4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6899" y="9522754"/>
            <a:ext cx="5128828" cy="4653142"/>
          </a:xfrm>
          <a:prstGeom prst="rect">
            <a:avLst/>
          </a:prstGeom>
        </p:spPr>
      </p:pic>
      <p:pic>
        <p:nvPicPr>
          <p:cNvPr id="259" name="Picture 258"/>
          <p:cNvPicPr>
            <a:picLocks noChangeAspect="1"/>
          </p:cNvPicPr>
          <p:nvPr/>
        </p:nvPicPr>
        <p:blipFill>
          <a:blip r:embed="rId4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9065" y="7574411"/>
            <a:ext cx="5116767" cy="4425779"/>
          </a:xfrm>
          <a:prstGeom prst="rect">
            <a:avLst/>
          </a:prstGeom>
        </p:spPr>
      </p:pic>
      <p:sp>
        <p:nvSpPr>
          <p:cNvPr id="260" name="TextBox 259"/>
          <p:cNvSpPr txBox="1"/>
          <p:nvPr/>
        </p:nvSpPr>
        <p:spPr>
          <a:xfrm>
            <a:off x="14208629" y="12445161"/>
            <a:ext cx="51085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Contours of equilibrium temperature (mK) with</a:t>
            </a:r>
          </a:p>
          <a:p>
            <a:r>
              <a:rPr lang="en-US" sz="2000" dirty="0" smtClean="0"/>
              <a:t> a color plot of the perp laser torque (Joules)</a:t>
            </a:r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1" name="TextBox 260"/>
              <p:cNvSpPr txBox="1"/>
              <p:nvPr/>
            </p:nvSpPr>
            <p:spPr>
              <a:xfrm>
                <a:off x="18835240" y="7922928"/>
                <a:ext cx="1782796" cy="9850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num>
                      <m:den>
                        <m: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=45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US" sz="2400" dirty="0" smtClean="0">
                    <a:solidFill>
                      <a:srgbClr val="C00000"/>
                    </a:solidFill>
                  </a:rPr>
                  <a:t>Hz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=30 </m:t>
                    </m:r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400" dirty="0" smtClean="0">
                    <a:solidFill>
                      <a:srgbClr val="C00000"/>
                    </a:solidFill>
                  </a:rPr>
                  <a:t>m</a:t>
                </a:r>
                <a:endParaRPr lang="en-US" sz="2400" dirty="0">
                  <a:solidFill>
                    <a:srgbClr val="C00000"/>
                  </a:solidFill>
                </a:endParaRPr>
              </a:p>
            </p:txBody>
          </p:sp>
        </mc:Choice>
        <mc:Fallback>
          <p:sp>
            <p:nvSpPr>
              <p:cNvPr id="261" name="TextBox 26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835240" y="7922928"/>
                <a:ext cx="1782796" cy="985078"/>
              </a:xfrm>
              <a:prstGeom prst="rect">
                <a:avLst/>
              </a:prstGeom>
              <a:blipFill>
                <a:blip r:embed="rId46"/>
                <a:stretch>
                  <a:fillRect r="-4452" b="-111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62" name="TextBox 261"/>
              <p:cNvSpPr txBox="1"/>
              <p:nvPr/>
            </p:nvSpPr>
            <p:spPr>
              <a:xfrm>
                <a:off x="18255652" y="13394785"/>
                <a:ext cx="1934247" cy="9850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num>
                      <m:den>
                        <m: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=200 </m:t>
                    </m:r>
                    <m:r>
                      <m:rPr>
                        <m:sty m:val="p"/>
                      </m:rPr>
                      <a:rPr lang="en-US" sz="2400" b="0" i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oMath>
                </a14:m>
                <a:r>
                  <a:rPr lang="en-US" sz="2400" dirty="0" smtClean="0">
                    <a:solidFill>
                      <a:srgbClr val="C00000"/>
                    </a:solidFill>
                  </a:rPr>
                  <a:t>Hz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=30 </m:t>
                    </m:r>
                    <m:r>
                      <a:rPr lang="en-US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400" dirty="0" smtClean="0">
                    <a:solidFill>
                      <a:srgbClr val="C00000"/>
                    </a:solidFill>
                  </a:rPr>
                  <a:t>m</a:t>
                </a:r>
                <a:endParaRPr lang="en-US" sz="2400" dirty="0">
                  <a:solidFill>
                    <a:srgbClr val="C00000"/>
                  </a:solidFill>
                </a:endParaRPr>
              </a:p>
            </p:txBody>
          </p:sp>
        </mc:Choice>
        <mc:Fallback>
          <p:sp>
            <p:nvSpPr>
              <p:cNvPr id="262" name="TextBox 26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55652" y="13394785"/>
                <a:ext cx="1934247" cy="985078"/>
              </a:xfrm>
              <a:prstGeom prst="rect">
                <a:avLst/>
              </a:prstGeom>
              <a:blipFill>
                <a:blip r:embed="rId47"/>
                <a:stretch>
                  <a:fillRect r="-3785" b="-10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6294285" y="7606670"/>
            <a:ext cx="11937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Experiment </a:t>
            </a:r>
            <a:r>
              <a:rPr lang="en-US" sz="1800" dirty="0"/>
              <a:t>pulse sequence, composed of cooling laser pulses (blue), microwave pulses (grey), </a:t>
            </a:r>
            <a:r>
              <a:rPr lang="en-US" sz="1800" dirty="0" smtClean="0"/>
              <a:t>and </a:t>
            </a:r>
            <a:r>
              <a:rPr lang="en-US" sz="1800" dirty="0"/>
              <a:t>ODF laser pulses (green).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592019" y="15503218"/>
            <a:ext cx="396076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Depolarization of the collective spin from spin-spin interactions and decoherence</a:t>
            </a:r>
            <a:r>
              <a:rPr lang="en-US" sz="2000" dirty="0" smtClean="0"/>
              <a:t>. Coherent Ising interactions </a:t>
            </a:r>
            <a:r>
              <a:rPr lang="en-US" sz="2000" dirty="0" smtClean="0"/>
              <a:t>give </a:t>
            </a:r>
            <a:r>
              <a:rPr lang="en-US" sz="2000" dirty="0" smtClean="0"/>
              <a:t>rise to over-squeezed state (top left), while decoherence leads to shortening of Bloch vector (bottom left). </a:t>
            </a:r>
            <a:endParaRPr lang="en-US" sz="2000" dirty="0"/>
          </a:p>
        </p:txBody>
      </p: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27230212" y="9120294"/>
            <a:ext cx="9861899" cy="6533075"/>
            <a:chOff x="14411871" y="10609678"/>
            <a:chExt cx="10253987" cy="6787097"/>
          </a:xfrm>
        </p:grpSpPr>
        <p:sp>
          <p:nvSpPr>
            <p:cNvPr id="328" name="Freeform 327"/>
            <p:cNvSpPr/>
            <p:nvPr/>
          </p:nvSpPr>
          <p:spPr>
            <a:xfrm>
              <a:off x="20503183" y="14758691"/>
              <a:ext cx="524789" cy="813477"/>
            </a:xfrm>
            <a:custGeom>
              <a:avLst/>
              <a:gdLst>
                <a:gd name="connsiteX0" fmla="*/ 0 w 701675"/>
                <a:gd name="connsiteY0" fmla="*/ 0 h 892175"/>
                <a:gd name="connsiteX1" fmla="*/ 361950 w 701675"/>
                <a:gd name="connsiteY1" fmla="*/ 92075 h 892175"/>
                <a:gd name="connsiteX2" fmla="*/ 361950 w 701675"/>
                <a:gd name="connsiteY2" fmla="*/ 654050 h 892175"/>
                <a:gd name="connsiteX3" fmla="*/ 701675 w 701675"/>
                <a:gd name="connsiteY3" fmla="*/ 892175 h 892175"/>
                <a:gd name="connsiteX4" fmla="*/ 701675 w 701675"/>
                <a:gd name="connsiteY4" fmla="*/ 892175 h 89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1675" h="892175">
                  <a:moveTo>
                    <a:pt x="0" y="0"/>
                  </a:moveTo>
                  <a:lnTo>
                    <a:pt x="361950" y="92075"/>
                  </a:lnTo>
                  <a:lnTo>
                    <a:pt x="361950" y="654050"/>
                  </a:lnTo>
                  <a:lnTo>
                    <a:pt x="701675" y="892175"/>
                  </a:lnTo>
                  <a:lnTo>
                    <a:pt x="701675" y="892175"/>
                  </a:lnTo>
                </a:path>
              </a:pathLst>
            </a:custGeom>
            <a:noFill/>
            <a:ln>
              <a:solidFill>
                <a:schemeClr val="tx1"/>
              </a:solidFill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Freeform 328"/>
            <p:cNvSpPr/>
            <p:nvPr/>
          </p:nvSpPr>
          <p:spPr>
            <a:xfrm>
              <a:off x="21882099" y="14758691"/>
              <a:ext cx="701675" cy="892175"/>
            </a:xfrm>
            <a:custGeom>
              <a:avLst/>
              <a:gdLst>
                <a:gd name="connsiteX0" fmla="*/ 0 w 701675"/>
                <a:gd name="connsiteY0" fmla="*/ 0 h 892175"/>
                <a:gd name="connsiteX1" fmla="*/ 361950 w 701675"/>
                <a:gd name="connsiteY1" fmla="*/ 92075 h 892175"/>
                <a:gd name="connsiteX2" fmla="*/ 361950 w 701675"/>
                <a:gd name="connsiteY2" fmla="*/ 654050 h 892175"/>
                <a:gd name="connsiteX3" fmla="*/ 701675 w 701675"/>
                <a:gd name="connsiteY3" fmla="*/ 892175 h 892175"/>
                <a:gd name="connsiteX4" fmla="*/ 701675 w 701675"/>
                <a:gd name="connsiteY4" fmla="*/ 892175 h 892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1675" h="892175">
                  <a:moveTo>
                    <a:pt x="0" y="0"/>
                  </a:moveTo>
                  <a:lnTo>
                    <a:pt x="361950" y="92075"/>
                  </a:lnTo>
                  <a:lnTo>
                    <a:pt x="361950" y="654050"/>
                  </a:lnTo>
                  <a:lnTo>
                    <a:pt x="701675" y="892175"/>
                  </a:lnTo>
                  <a:lnTo>
                    <a:pt x="701675" y="892175"/>
                  </a:lnTo>
                </a:path>
              </a:pathLst>
            </a:custGeom>
            <a:noFill/>
            <a:ln>
              <a:solidFill>
                <a:schemeClr val="tx1"/>
              </a:solidFill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0" name="Group 329"/>
            <p:cNvGrpSpPr/>
            <p:nvPr/>
          </p:nvGrpSpPr>
          <p:grpSpPr>
            <a:xfrm>
              <a:off x="17933537" y="15519151"/>
              <a:ext cx="6022648" cy="1877624"/>
              <a:chOff x="1842100" y="3218762"/>
              <a:chExt cx="9778708" cy="3048616"/>
            </a:xfrm>
          </p:grpSpPr>
          <p:grpSp>
            <p:nvGrpSpPr>
              <p:cNvPr id="331" name="Group 330"/>
              <p:cNvGrpSpPr/>
              <p:nvPr/>
            </p:nvGrpSpPr>
            <p:grpSpPr>
              <a:xfrm>
                <a:off x="1842100" y="3224248"/>
                <a:ext cx="3022810" cy="3022810"/>
                <a:chOff x="3200400" y="1828800"/>
                <a:chExt cx="3657600" cy="3657600"/>
              </a:xfrm>
            </p:grpSpPr>
            <p:pic>
              <p:nvPicPr>
                <p:cNvPr id="343" name="Picture 342"/>
                <p:cNvPicPr>
                  <a:picLocks noChangeAspect="1"/>
                </p:cNvPicPr>
                <p:nvPr/>
              </p:nvPicPr>
              <p:blipFill rotWithShape="1">
                <a:blip r:embed="rId48">
                  <a:alphaModFix amt="93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00" t="25000" r="25000" b="25000"/>
                <a:stretch/>
              </p:blipFill>
              <p:spPr>
                <a:xfrm>
                  <a:off x="3200400" y="1828800"/>
                  <a:ext cx="3657600" cy="3657600"/>
                </a:xfrm>
                <a:prstGeom prst="rect">
                  <a:avLst/>
                </a:prstGeom>
              </p:spPr>
            </p:pic>
            <p:pic>
              <p:nvPicPr>
                <p:cNvPr id="345" name="Picture 344"/>
                <p:cNvPicPr>
                  <a:picLocks noChangeAspect="1"/>
                </p:cNvPicPr>
                <p:nvPr/>
              </p:nvPicPr>
              <p:blipFill rotWithShape="1">
                <a:blip r:embed="rId4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00" t="25000" r="25000" b="25000"/>
                <a:stretch/>
              </p:blipFill>
              <p:spPr>
                <a:xfrm>
                  <a:off x="3200400" y="1828800"/>
                  <a:ext cx="3657600" cy="3657600"/>
                </a:xfrm>
                <a:prstGeom prst="rect">
                  <a:avLst/>
                </a:prstGeom>
              </p:spPr>
            </p:pic>
            <p:pic>
              <p:nvPicPr>
                <p:cNvPr id="346" name="Picture 345"/>
                <p:cNvPicPr>
                  <a:picLocks noChangeAspect="1"/>
                </p:cNvPicPr>
                <p:nvPr/>
              </p:nvPicPr>
              <p:blipFill rotWithShape="1">
                <a:blip r:embed="rId5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00" t="25000" r="25000" b="25000"/>
                <a:stretch/>
              </p:blipFill>
              <p:spPr>
                <a:xfrm>
                  <a:off x="3200400" y="1828800"/>
                  <a:ext cx="3657600" cy="3657600"/>
                </a:xfrm>
                <a:prstGeom prst="rect">
                  <a:avLst/>
                </a:prstGeom>
              </p:spPr>
            </p:pic>
            <p:sp>
              <p:nvSpPr>
                <p:cNvPr id="347" name="Moon 346"/>
                <p:cNvSpPr/>
                <p:nvPr/>
              </p:nvSpPr>
              <p:spPr>
                <a:xfrm rot="15658415">
                  <a:off x="5342341" y="4446347"/>
                  <a:ext cx="386193" cy="1465157"/>
                </a:xfrm>
                <a:prstGeom prst="moon">
                  <a:avLst>
                    <a:gd name="adj" fmla="val 79748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2" name="Group 331"/>
              <p:cNvGrpSpPr/>
              <p:nvPr/>
            </p:nvGrpSpPr>
            <p:grpSpPr>
              <a:xfrm>
                <a:off x="5252136" y="3244568"/>
                <a:ext cx="3022810" cy="3022810"/>
                <a:chOff x="3200400" y="1828800"/>
                <a:chExt cx="3657600" cy="3657600"/>
              </a:xfrm>
            </p:grpSpPr>
            <p:pic>
              <p:nvPicPr>
                <p:cNvPr id="339" name="Picture 338"/>
                <p:cNvPicPr>
                  <a:picLocks noChangeAspect="1"/>
                </p:cNvPicPr>
                <p:nvPr/>
              </p:nvPicPr>
              <p:blipFill rotWithShape="1">
                <a:blip r:embed="rId51">
                  <a:alphaModFix amt="93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00" t="25000" r="25000" b="25000"/>
                <a:stretch/>
              </p:blipFill>
              <p:spPr>
                <a:xfrm>
                  <a:off x="3200400" y="1828800"/>
                  <a:ext cx="3657600" cy="3657600"/>
                </a:xfrm>
                <a:prstGeom prst="rect">
                  <a:avLst/>
                </a:prstGeom>
              </p:spPr>
            </p:pic>
            <p:pic>
              <p:nvPicPr>
                <p:cNvPr id="340" name="Picture 339"/>
                <p:cNvPicPr>
                  <a:picLocks noChangeAspect="1"/>
                </p:cNvPicPr>
                <p:nvPr/>
              </p:nvPicPr>
              <p:blipFill rotWithShape="1">
                <a:blip r:embed="rId4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00" t="25000" r="25000" b="25000"/>
                <a:stretch/>
              </p:blipFill>
              <p:spPr>
                <a:xfrm>
                  <a:off x="3200400" y="1828800"/>
                  <a:ext cx="3657600" cy="3657600"/>
                </a:xfrm>
                <a:prstGeom prst="rect">
                  <a:avLst/>
                </a:prstGeom>
              </p:spPr>
            </p:pic>
            <p:pic>
              <p:nvPicPr>
                <p:cNvPr id="341" name="Picture 340"/>
                <p:cNvPicPr>
                  <a:picLocks noChangeAspect="1"/>
                </p:cNvPicPr>
                <p:nvPr/>
              </p:nvPicPr>
              <p:blipFill rotWithShape="1">
                <a:blip r:embed="rId52">
                  <a:alphaModFix amt="93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00" t="25000" r="25000" b="25000"/>
                <a:stretch/>
              </p:blipFill>
              <p:spPr>
                <a:xfrm>
                  <a:off x="3200400" y="1828800"/>
                  <a:ext cx="3657600" cy="3657600"/>
                </a:xfrm>
                <a:prstGeom prst="rect">
                  <a:avLst/>
                </a:prstGeom>
              </p:spPr>
            </p:pic>
            <p:sp>
              <p:nvSpPr>
                <p:cNvPr id="342" name="Moon 341"/>
                <p:cNvSpPr/>
                <p:nvPr/>
              </p:nvSpPr>
              <p:spPr>
                <a:xfrm rot="15658415">
                  <a:off x="5342341" y="4446347"/>
                  <a:ext cx="386193" cy="1465157"/>
                </a:xfrm>
                <a:prstGeom prst="moon">
                  <a:avLst>
                    <a:gd name="adj" fmla="val 79748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3" name="Group 332"/>
              <p:cNvGrpSpPr/>
              <p:nvPr/>
            </p:nvGrpSpPr>
            <p:grpSpPr>
              <a:xfrm>
                <a:off x="8597998" y="3218762"/>
                <a:ext cx="3022810" cy="3022810"/>
                <a:chOff x="5090160" y="447040"/>
                <a:chExt cx="3657600" cy="3657600"/>
              </a:xfrm>
            </p:grpSpPr>
            <p:grpSp>
              <p:nvGrpSpPr>
                <p:cNvPr id="334" name="Group 333"/>
                <p:cNvGrpSpPr/>
                <p:nvPr/>
              </p:nvGrpSpPr>
              <p:grpSpPr>
                <a:xfrm>
                  <a:off x="5090160" y="447040"/>
                  <a:ext cx="3657600" cy="3657600"/>
                  <a:chOff x="254000" y="1828800"/>
                  <a:chExt cx="3657600" cy="3657600"/>
                </a:xfrm>
              </p:grpSpPr>
              <p:pic>
                <p:nvPicPr>
                  <p:cNvPr id="336" name="Picture 335"/>
                  <p:cNvPicPr>
                    <a:picLocks noChangeAspect="1"/>
                  </p:cNvPicPr>
                  <p:nvPr/>
                </p:nvPicPr>
                <p:blipFill rotWithShape="1">
                  <a:blip r:embed="rId53">
                    <a:alphaModFix amt="93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5000" t="25000" r="25000" b="25000"/>
                  <a:stretch/>
                </p:blipFill>
                <p:spPr>
                  <a:xfrm>
                    <a:off x="254000" y="1828800"/>
                    <a:ext cx="3657600" cy="3657600"/>
                  </a:xfrm>
                  <a:prstGeom prst="rect">
                    <a:avLst/>
                  </a:prstGeom>
                </p:spPr>
              </p:pic>
              <p:pic>
                <p:nvPicPr>
                  <p:cNvPr id="337" name="Picture 336"/>
                  <p:cNvPicPr>
                    <a:picLocks noChangeAspect="1"/>
                  </p:cNvPicPr>
                  <p:nvPr/>
                </p:nvPicPr>
                <p:blipFill rotWithShape="1">
                  <a:blip r:embed="rId5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5000" t="25000" r="25000" b="25000"/>
                  <a:stretch/>
                </p:blipFill>
                <p:spPr>
                  <a:xfrm>
                    <a:off x="254000" y="1828800"/>
                    <a:ext cx="3657600" cy="3657600"/>
                  </a:xfrm>
                  <a:prstGeom prst="rect">
                    <a:avLst/>
                  </a:prstGeom>
                </p:spPr>
              </p:pic>
              <p:pic>
                <p:nvPicPr>
                  <p:cNvPr id="338" name="Picture 337"/>
                  <p:cNvPicPr>
                    <a:picLocks noChangeAspect="1"/>
                  </p:cNvPicPr>
                  <p:nvPr/>
                </p:nvPicPr>
                <p:blipFill rotWithShape="1">
                  <a:blip r:embed="rId55">
                    <a:alphaModFix amt="93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5001" t="25000" r="24999" b="25000"/>
                  <a:stretch/>
                </p:blipFill>
                <p:spPr>
                  <a:xfrm>
                    <a:off x="254000" y="1828800"/>
                    <a:ext cx="3657600" cy="3657600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335" name="Moon 334"/>
                <p:cNvSpPr/>
                <p:nvPr/>
              </p:nvSpPr>
              <p:spPr>
                <a:xfrm rot="15474506">
                  <a:off x="7269347" y="3193625"/>
                  <a:ext cx="370363" cy="1207040"/>
                </a:xfrm>
                <a:prstGeom prst="moon">
                  <a:avLst>
                    <a:gd name="adj" fmla="val 77510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349" name="Picture 348"/>
            <p:cNvPicPr>
              <a:picLocks noChangeAspect="1"/>
            </p:cNvPicPr>
            <p:nvPr/>
          </p:nvPicPr>
          <p:blipFill>
            <a:blip r:embed="rId5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58133" y="12525413"/>
              <a:ext cx="2295532" cy="2295532"/>
            </a:xfrm>
            <a:prstGeom prst="rect">
              <a:avLst/>
            </a:prstGeom>
          </p:spPr>
        </p:pic>
        <p:grpSp>
          <p:nvGrpSpPr>
            <p:cNvPr id="350" name="Group 349"/>
            <p:cNvGrpSpPr/>
            <p:nvPr/>
          </p:nvGrpSpPr>
          <p:grpSpPr>
            <a:xfrm>
              <a:off x="17381035" y="16544205"/>
              <a:ext cx="778482" cy="611611"/>
              <a:chOff x="6635189" y="1418354"/>
              <a:chExt cx="778482" cy="611611"/>
            </a:xfrm>
          </p:grpSpPr>
          <p:grpSp>
            <p:nvGrpSpPr>
              <p:cNvPr id="351" name="Group 350"/>
              <p:cNvGrpSpPr/>
              <p:nvPr/>
            </p:nvGrpSpPr>
            <p:grpSpPr>
              <a:xfrm>
                <a:off x="6635189" y="1418354"/>
                <a:ext cx="778482" cy="611611"/>
                <a:chOff x="-350486" y="986702"/>
                <a:chExt cx="778482" cy="611611"/>
              </a:xfrm>
            </p:grpSpPr>
            <p:grpSp>
              <p:nvGrpSpPr>
                <p:cNvPr id="353" name="Group 352"/>
                <p:cNvGrpSpPr/>
                <p:nvPr/>
              </p:nvGrpSpPr>
              <p:grpSpPr>
                <a:xfrm>
                  <a:off x="-176204" y="1131364"/>
                  <a:ext cx="386278" cy="365042"/>
                  <a:chOff x="-256045" y="900707"/>
                  <a:chExt cx="488210" cy="461370"/>
                </a:xfrm>
              </p:grpSpPr>
              <p:cxnSp>
                <p:nvCxnSpPr>
                  <p:cNvPr id="357" name="Straight Arrow Connector 356"/>
                  <p:cNvCxnSpPr/>
                  <p:nvPr/>
                </p:nvCxnSpPr>
                <p:spPr>
                  <a:xfrm flipV="1">
                    <a:off x="231774" y="900707"/>
                    <a:ext cx="0" cy="461370"/>
                  </a:xfrm>
                  <a:prstGeom prst="straightConnector1">
                    <a:avLst/>
                  </a:prstGeom>
                  <a:ln w="12700" cmpd="sng">
                    <a:headEnd type="none"/>
                    <a:tailEnd type="triangle" w="sm" len="sm"/>
                  </a:ln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8" name="Straight Arrow Connector 357"/>
                  <p:cNvCxnSpPr/>
                  <p:nvPr/>
                </p:nvCxnSpPr>
                <p:spPr>
                  <a:xfrm flipH="1">
                    <a:off x="-256045" y="1358901"/>
                    <a:ext cx="488210" cy="0"/>
                  </a:xfrm>
                  <a:prstGeom prst="straightConnector1">
                    <a:avLst/>
                  </a:prstGeom>
                  <a:ln w="12700" cmpd="sng">
                    <a:headEnd type="none"/>
                    <a:tailEnd type="triangle" w="sm" len="sm"/>
                  </a:ln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354" name="Picture 353"/>
                <p:cNvPicPr>
                  <a:picLocks noChangeAspect="1"/>
                </p:cNvPicPr>
                <p:nvPr/>
              </p:nvPicPr>
              <p:blipFill>
                <a:blip r:embed="rId5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7948" y="986702"/>
                  <a:ext cx="121870" cy="121870"/>
                </a:xfrm>
                <a:prstGeom prst="rect">
                  <a:avLst/>
                </a:prstGeom>
              </p:spPr>
            </p:pic>
            <p:pic>
              <p:nvPicPr>
                <p:cNvPr id="355" name="Picture 354"/>
                <p:cNvPicPr>
                  <a:picLocks noChangeAspect="1"/>
                </p:cNvPicPr>
                <p:nvPr/>
              </p:nvPicPr>
              <p:blipFill>
                <a:blip r:embed="rId5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8955" y="1426261"/>
                  <a:ext cx="129041" cy="172052"/>
                </a:xfrm>
                <a:prstGeom prst="rect">
                  <a:avLst/>
                </a:prstGeom>
              </p:spPr>
            </p:pic>
            <p:pic>
              <p:nvPicPr>
                <p:cNvPr id="356" name="Picture 355"/>
                <p:cNvPicPr>
                  <a:picLocks noChangeAspect="1"/>
                </p:cNvPicPr>
                <p:nvPr/>
              </p:nvPicPr>
              <p:blipFill>
                <a:blip r:embed="rId5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350486" y="1435471"/>
                  <a:ext cx="136210" cy="121870"/>
                </a:xfrm>
                <a:prstGeom prst="rect">
                  <a:avLst/>
                </a:prstGeom>
              </p:spPr>
            </p:pic>
          </p:grpSp>
          <p:sp>
            <p:nvSpPr>
              <p:cNvPr id="352" name="Oval 351"/>
              <p:cNvSpPr/>
              <p:nvPr/>
            </p:nvSpPr>
            <p:spPr>
              <a:xfrm>
                <a:off x="7154061" y="1879960"/>
                <a:ext cx="80994" cy="80994"/>
              </a:xfrm>
              <a:prstGeom prst="ellipse">
                <a:avLst/>
              </a:prstGeom>
              <a:ln w="12700"/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9" name="Group 358"/>
            <p:cNvGrpSpPr/>
            <p:nvPr/>
          </p:nvGrpSpPr>
          <p:grpSpPr>
            <a:xfrm>
              <a:off x="14591256" y="11227711"/>
              <a:ext cx="2525297" cy="2549728"/>
              <a:chOff x="3190447" y="-2116583"/>
              <a:chExt cx="2525297" cy="2549728"/>
            </a:xfrm>
          </p:grpSpPr>
          <p:grpSp>
            <p:nvGrpSpPr>
              <p:cNvPr id="360" name="Group 359"/>
              <p:cNvGrpSpPr/>
              <p:nvPr/>
            </p:nvGrpSpPr>
            <p:grpSpPr>
              <a:xfrm>
                <a:off x="4198881" y="-2116583"/>
                <a:ext cx="1516863" cy="1564208"/>
                <a:chOff x="-58657" y="-411988"/>
                <a:chExt cx="1917149" cy="1976987"/>
              </a:xfrm>
            </p:grpSpPr>
            <p:cxnSp>
              <p:nvCxnSpPr>
                <p:cNvPr id="365" name="Straight Arrow Connector 364"/>
                <p:cNvCxnSpPr/>
                <p:nvPr/>
              </p:nvCxnSpPr>
              <p:spPr>
                <a:xfrm flipV="1">
                  <a:off x="231775" y="-411988"/>
                  <a:ext cx="0" cy="1774064"/>
                </a:xfrm>
                <a:prstGeom prst="straightConnector1">
                  <a:avLst/>
                </a:prstGeom>
                <a:ln w="12700" cmpd="sng">
                  <a:headEnd type="none"/>
                  <a:tailEnd type="triangle" w="sm" len="sm"/>
                </a:ln>
                <a:effectLst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6" name="Straight Arrow Connector 365"/>
                <p:cNvCxnSpPr/>
                <p:nvPr/>
              </p:nvCxnSpPr>
              <p:spPr>
                <a:xfrm>
                  <a:off x="234951" y="1358901"/>
                  <a:ext cx="1623541" cy="0"/>
                </a:xfrm>
                <a:prstGeom prst="straightConnector1">
                  <a:avLst/>
                </a:prstGeom>
                <a:ln w="12700" cmpd="sng">
                  <a:headEnd type="none"/>
                  <a:tailEnd type="triangle" w="sm" len="sm"/>
                </a:ln>
                <a:effectLst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7" name="Straight Arrow Connector 366"/>
                <p:cNvCxnSpPr/>
                <p:nvPr/>
              </p:nvCxnSpPr>
              <p:spPr>
                <a:xfrm flipH="1">
                  <a:off x="-58657" y="1359326"/>
                  <a:ext cx="292027" cy="205673"/>
                </a:xfrm>
                <a:prstGeom prst="straightConnector1">
                  <a:avLst/>
                </a:prstGeom>
                <a:ln w="12700" cmpd="sng">
                  <a:headEnd type="none" w="med" len="med"/>
                  <a:tailEnd type="none" w="med" len="med"/>
                </a:ln>
                <a:effectLst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1" name="Group 360"/>
              <p:cNvGrpSpPr/>
              <p:nvPr/>
            </p:nvGrpSpPr>
            <p:grpSpPr>
              <a:xfrm>
                <a:off x="3190447" y="-2056055"/>
                <a:ext cx="2489200" cy="2489200"/>
                <a:chOff x="3454400" y="1341120"/>
                <a:chExt cx="2489200" cy="2489200"/>
              </a:xfrm>
            </p:grpSpPr>
            <p:pic>
              <p:nvPicPr>
                <p:cNvPr id="363" name="Picture 362"/>
                <p:cNvPicPr>
                  <a:picLocks noChangeAspect="1"/>
                </p:cNvPicPr>
                <p:nvPr/>
              </p:nvPicPr>
              <p:blipFill rotWithShape="1">
                <a:blip r:embed="rId6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184" t="24444" r="25371" b="30185"/>
                <a:stretch/>
              </p:blipFill>
              <p:spPr>
                <a:xfrm>
                  <a:off x="3484880" y="1341120"/>
                  <a:ext cx="2438400" cy="2489200"/>
                </a:xfrm>
                <a:prstGeom prst="ellipse">
                  <a:avLst/>
                </a:prstGeom>
              </p:spPr>
            </p:pic>
            <p:pic>
              <p:nvPicPr>
                <p:cNvPr id="364" name="Picture 363"/>
                <p:cNvPicPr>
                  <a:picLocks noChangeAspect="1"/>
                </p:cNvPicPr>
                <p:nvPr/>
              </p:nvPicPr>
              <p:blipFill rotWithShape="1">
                <a:blip r:embed="rId61">
                  <a:alphaModFix amt="92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9629" t="24444" r="25000" b="30556"/>
                <a:stretch/>
              </p:blipFill>
              <p:spPr>
                <a:xfrm>
                  <a:off x="3454400" y="1341120"/>
                  <a:ext cx="2489200" cy="2468880"/>
                </a:xfrm>
                <a:prstGeom prst="ellipse">
                  <a:avLst/>
                </a:prstGeom>
              </p:spPr>
            </p:pic>
          </p:grpSp>
          <p:cxnSp>
            <p:nvCxnSpPr>
              <p:cNvPr id="362" name="Straight Arrow Connector 361"/>
              <p:cNvCxnSpPr/>
              <p:nvPr/>
            </p:nvCxnSpPr>
            <p:spPr>
              <a:xfrm flipH="1">
                <a:off x="4054912" y="-552375"/>
                <a:ext cx="143970" cy="101397"/>
              </a:xfrm>
              <a:prstGeom prst="straightConnector1">
                <a:avLst/>
              </a:prstGeom>
              <a:ln w="12700" cmpd="sng">
                <a:headEnd type="none" w="med" len="med"/>
                <a:tailEnd type="triangle" w="sm" len="sm"/>
              </a:ln>
              <a:effectLst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68" name="Group 367"/>
            <p:cNvGrpSpPr/>
            <p:nvPr/>
          </p:nvGrpSpPr>
          <p:grpSpPr>
            <a:xfrm>
              <a:off x="14691329" y="14582823"/>
              <a:ext cx="2444096" cy="2512155"/>
              <a:chOff x="653554" y="3033109"/>
              <a:chExt cx="2444096" cy="2512155"/>
            </a:xfrm>
          </p:grpSpPr>
          <p:grpSp>
            <p:nvGrpSpPr>
              <p:cNvPr id="369" name="Group 368"/>
              <p:cNvGrpSpPr/>
              <p:nvPr/>
            </p:nvGrpSpPr>
            <p:grpSpPr>
              <a:xfrm>
                <a:off x="770000" y="3033109"/>
                <a:ext cx="2327650" cy="2403825"/>
                <a:chOff x="736354" y="3301451"/>
                <a:chExt cx="2327650" cy="2403825"/>
              </a:xfrm>
            </p:grpSpPr>
            <p:grpSp>
              <p:nvGrpSpPr>
                <p:cNvPr id="371" name="Group 370"/>
                <p:cNvGrpSpPr/>
                <p:nvPr/>
              </p:nvGrpSpPr>
              <p:grpSpPr>
                <a:xfrm>
                  <a:off x="736354" y="3301451"/>
                  <a:ext cx="2327650" cy="2403825"/>
                  <a:chOff x="1070038" y="2967895"/>
                  <a:chExt cx="2327650" cy="2403825"/>
                </a:xfrm>
              </p:grpSpPr>
              <p:grpSp>
                <p:nvGrpSpPr>
                  <p:cNvPr id="373" name="Group 372"/>
                  <p:cNvGrpSpPr/>
                  <p:nvPr/>
                </p:nvGrpSpPr>
                <p:grpSpPr>
                  <a:xfrm>
                    <a:off x="1880825" y="2967895"/>
                    <a:ext cx="1516863" cy="1564208"/>
                    <a:chOff x="-58657" y="-411988"/>
                    <a:chExt cx="1917149" cy="1976987"/>
                  </a:xfrm>
                </p:grpSpPr>
                <p:cxnSp>
                  <p:nvCxnSpPr>
                    <p:cNvPr id="377" name="Straight Arrow Connector 376"/>
                    <p:cNvCxnSpPr/>
                    <p:nvPr/>
                  </p:nvCxnSpPr>
                  <p:spPr>
                    <a:xfrm flipV="1">
                      <a:off x="231775" y="-411988"/>
                      <a:ext cx="0" cy="1774064"/>
                    </a:xfrm>
                    <a:prstGeom prst="straightConnector1">
                      <a:avLst/>
                    </a:prstGeom>
                    <a:ln w="12700" cmpd="sng">
                      <a:headEnd type="none"/>
                      <a:tailEnd type="triangle" w="sm" len="sm"/>
                    </a:ln>
                    <a:effectLst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8" name="Straight Arrow Connector 377"/>
                    <p:cNvCxnSpPr/>
                    <p:nvPr/>
                  </p:nvCxnSpPr>
                  <p:spPr>
                    <a:xfrm>
                      <a:off x="234951" y="1358901"/>
                      <a:ext cx="1623541" cy="0"/>
                    </a:xfrm>
                    <a:prstGeom prst="straightConnector1">
                      <a:avLst/>
                    </a:prstGeom>
                    <a:ln w="12700" cmpd="sng">
                      <a:headEnd type="none"/>
                      <a:tailEnd type="triangle" w="sm" len="sm"/>
                    </a:ln>
                    <a:effectLst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9" name="Straight Arrow Connector 378"/>
                    <p:cNvCxnSpPr/>
                    <p:nvPr/>
                  </p:nvCxnSpPr>
                  <p:spPr>
                    <a:xfrm flipH="1">
                      <a:off x="-58657" y="1359326"/>
                      <a:ext cx="292027" cy="205673"/>
                    </a:xfrm>
                    <a:prstGeom prst="straightConnector1">
                      <a:avLst/>
                    </a:prstGeom>
                    <a:ln w="12700" cmpd="sng"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74" name="Group 373"/>
                  <p:cNvGrpSpPr>
                    <a:grpSpLocks noChangeAspect="1"/>
                  </p:cNvGrpSpPr>
                  <p:nvPr/>
                </p:nvGrpSpPr>
                <p:grpSpPr>
                  <a:xfrm>
                    <a:off x="1070038" y="3243522"/>
                    <a:ext cx="2128198" cy="2128198"/>
                    <a:chOff x="5618384" y="1087120"/>
                    <a:chExt cx="2438400" cy="2438400"/>
                  </a:xfrm>
                </p:grpSpPr>
                <p:pic>
                  <p:nvPicPr>
                    <p:cNvPr id="375" name="Picture 374"/>
                    <p:cNvPicPr>
                      <a:picLocks noChangeAspect="1"/>
                    </p:cNvPicPr>
                    <p:nvPr/>
                  </p:nvPicPr>
                  <p:blipFill rotWithShape="1">
                    <a:blip r:embed="rId6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30435" t="25362" r="25362" b="30435"/>
                    <a:stretch/>
                  </p:blipFill>
                  <p:spPr>
                    <a:xfrm>
                      <a:off x="5618384" y="1087120"/>
                      <a:ext cx="2425148" cy="2425148"/>
                    </a:xfrm>
                    <a:prstGeom prst="ellipse">
                      <a:avLst/>
                    </a:prstGeom>
                  </p:spPr>
                </p:pic>
                <p:pic>
                  <p:nvPicPr>
                    <p:cNvPr id="376" name="Picture 375"/>
                    <p:cNvPicPr>
                      <a:picLocks noChangeAspect="1"/>
                    </p:cNvPicPr>
                    <p:nvPr/>
                  </p:nvPicPr>
                  <p:blipFill rotWithShape="1">
                    <a:blip r:embed="rId63">
                      <a:alphaModFix amt="93000"/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30435" t="25362" r="25121" b="30193"/>
                    <a:stretch/>
                  </p:blipFill>
                  <p:spPr>
                    <a:xfrm>
                      <a:off x="5618384" y="1087120"/>
                      <a:ext cx="2438400" cy="2438400"/>
                    </a:xfrm>
                    <a:prstGeom prst="ellipse">
                      <a:avLst/>
                    </a:prstGeom>
                  </p:spPr>
                </p:pic>
              </p:grpSp>
            </p:grpSp>
            <p:cxnSp>
              <p:nvCxnSpPr>
                <p:cNvPr id="372" name="Straight Arrow Connector 371"/>
                <p:cNvCxnSpPr/>
                <p:nvPr/>
              </p:nvCxnSpPr>
              <p:spPr>
                <a:xfrm flipH="1">
                  <a:off x="1401861" y="4842133"/>
                  <a:ext cx="179955" cy="126741"/>
                </a:xfrm>
                <a:prstGeom prst="straightConnector1">
                  <a:avLst/>
                </a:prstGeom>
                <a:ln w="12700" cmpd="sng">
                  <a:headEnd type="none" w="med" len="med"/>
                  <a:tailEnd type="triangle" w="sm" len="sm"/>
                </a:ln>
                <a:effectLst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0" name="Oval 369"/>
              <p:cNvSpPr/>
              <p:nvPr/>
            </p:nvSpPr>
            <p:spPr>
              <a:xfrm rot="21243985">
                <a:off x="653554" y="3227438"/>
                <a:ext cx="2317826" cy="2317826"/>
              </a:xfrm>
              <a:prstGeom prst="ellipse">
                <a:avLst/>
              </a:prstGeom>
              <a:noFill/>
              <a:ln w="28575">
                <a:solidFill>
                  <a:schemeClr val="bg1">
                    <a:lumMod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0" name="Group 379"/>
            <p:cNvGrpSpPr/>
            <p:nvPr/>
          </p:nvGrpSpPr>
          <p:grpSpPr>
            <a:xfrm>
              <a:off x="14411871" y="13764725"/>
              <a:ext cx="746914" cy="591181"/>
              <a:chOff x="-140746" y="1095362"/>
              <a:chExt cx="746914" cy="591181"/>
            </a:xfrm>
          </p:grpSpPr>
          <p:grpSp>
            <p:nvGrpSpPr>
              <p:cNvPr id="381" name="Group 380"/>
              <p:cNvGrpSpPr/>
              <p:nvPr/>
            </p:nvGrpSpPr>
            <p:grpSpPr>
              <a:xfrm>
                <a:off x="14816" y="1241858"/>
                <a:ext cx="444339" cy="346335"/>
                <a:chOff x="-14613" y="1040365"/>
                <a:chExt cx="561596" cy="437730"/>
              </a:xfrm>
            </p:grpSpPr>
            <p:cxnSp>
              <p:nvCxnSpPr>
                <p:cNvPr id="394" name="Straight Arrow Connector 393"/>
                <p:cNvCxnSpPr/>
                <p:nvPr/>
              </p:nvCxnSpPr>
              <p:spPr>
                <a:xfrm flipV="1">
                  <a:off x="233366" y="1040365"/>
                  <a:ext cx="0" cy="331238"/>
                </a:xfrm>
                <a:prstGeom prst="straightConnector1">
                  <a:avLst/>
                </a:prstGeom>
                <a:ln w="12700" cmpd="sng">
                  <a:headEnd type="none"/>
                  <a:tailEnd type="triangle" w="sm" len="sm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95" name="Straight Arrow Connector 394"/>
                <p:cNvCxnSpPr/>
                <p:nvPr/>
              </p:nvCxnSpPr>
              <p:spPr>
                <a:xfrm>
                  <a:off x="234951" y="1358901"/>
                  <a:ext cx="312032" cy="0"/>
                </a:xfrm>
                <a:prstGeom prst="straightConnector1">
                  <a:avLst/>
                </a:prstGeom>
                <a:ln w="12700" cmpd="sng">
                  <a:headEnd type="none"/>
                  <a:tailEnd type="triangle" w="sm" len="sm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96" name="Straight Arrow Connector 395"/>
                <p:cNvCxnSpPr/>
                <p:nvPr/>
              </p:nvCxnSpPr>
              <p:spPr>
                <a:xfrm flipH="1">
                  <a:off x="-14613" y="1359326"/>
                  <a:ext cx="247979" cy="118769"/>
                </a:xfrm>
                <a:prstGeom prst="straightConnector1">
                  <a:avLst/>
                </a:prstGeom>
                <a:ln w="12700" cmpd="sng">
                  <a:headEnd type="none"/>
                  <a:tailEnd type="triangle" w="sm" len="sm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88" name="Picture 387"/>
              <p:cNvPicPr>
                <a:picLocks noChangeAspect="1"/>
              </p:cNvPicPr>
              <p:nvPr/>
            </p:nvPicPr>
            <p:blipFill>
              <a:blip r:embed="rId5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9526" y="1095362"/>
                <a:ext cx="110791" cy="110791"/>
              </a:xfrm>
              <a:prstGeom prst="rect">
                <a:avLst/>
              </a:prstGeom>
            </p:spPr>
          </p:pic>
          <p:pic>
            <p:nvPicPr>
              <p:cNvPr id="392" name="Picture 391"/>
              <p:cNvPicPr>
                <a:picLocks noChangeAspect="1"/>
              </p:cNvPicPr>
              <p:nvPr/>
            </p:nvPicPr>
            <p:blipFill>
              <a:blip r:embed="rId5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8858" y="1430199"/>
                <a:ext cx="117310" cy="156411"/>
              </a:xfrm>
              <a:prstGeom prst="rect">
                <a:avLst/>
              </a:prstGeom>
            </p:spPr>
          </p:pic>
          <p:pic>
            <p:nvPicPr>
              <p:cNvPr id="393" name="Picture 392"/>
              <p:cNvPicPr>
                <a:picLocks noChangeAspect="1"/>
              </p:cNvPicPr>
              <p:nvPr/>
            </p:nvPicPr>
            <p:blipFill>
              <a:blip r:embed="rId5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140746" y="1575752"/>
                <a:ext cx="123827" cy="110791"/>
              </a:xfrm>
              <a:prstGeom prst="rect">
                <a:avLst/>
              </a:prstGeom>
            </p:spPr>
          </p:pic>
        </p:grpSp>
        <p:sp>
          <p:nvSpPr>
            <p:cNvPr id="397" name="TextBox 396"/>
            <p:cNvSpPr txBox="1"/>
            <p:nvPr/>
          </p:nvSpPr>
          <p:spPr>
            <a:xfrm>
              <a:off x="14896385" y="10889213"/>
              <a:ext cx="18950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latin typeface="Helvetica"/>
                  <a:cs typeface="Helvetica"/>
                </a:rPr>
                <a:t>Coherent Interactions</a:t>
              </a:r>
              <a:endParaRPr lang="en-US" sz="1400" dirty="0">
                <a:latin typeface="Helvetica"/>
                <a:cs typeface="Helvetica"/>
              </a:endParaRPr>
            </a:p>
          </p:txBody>
        </p:sp>
        <p:sp>
          <p:nvSpPr>
            <p:cNvPr id="398" name="TextBox 397"/>
            <p:cNvSpPr txBox="1"/>
            <p:nvPr/>
          </p:nvSpPr>
          <p:spPr>
            <a:xfrm>
              <a:off x="15223824" y="14253052"/>
              <a:ext cx="12490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Helvetica"/>
                  <a:cs typeface="Helvetica"/>
                </a:rPr>
                <a:t>Decoherence</a:t>
              </a:r>
            </a:p>
          </p:txBody>
        </p:sp>
        <p:sp>
          <p:nvSpPr>
            <p:cNvPr id="399" name="Freeform 398"/>
            <p:cNvSpPr/>
            <p:nvPr/>
          </p:nvSpPr>
          <p:spPr>
            <a:xfrm>
              <a:off x="18945224" y="14758691"/>
              <a:ext cx="177800" cy="720725"/>
            </a:xfrm>
            <a:custGeom>
              <a:avLst/>
              <a:gdLst>
                <a:gd name="connsiteX0" fmla="*/ 177800 w 177800"/>
                <a:gd name="connsiteY0" fmla="*/ 0 h 720725"/>
                <a:gd name="connsiteX1" fmla="*/ 0 w 177800"/>
                <a:gd name="connsiteY1" fmla="*/ 69850 h 720725"/>
                <a:gd name="connsiteX2" fmla="*/ 0 w 177800"/>
                <a:gd name="connsiteY2" fmla="*/ 720725 h 720725"/>
                <a:gd name="connsiteX3" fmla="*/ 0 w 177800"/>
                <a:gd name="connsiteY3" fmla="*/ 720725 h 72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00" h="720725">
                  <a:moveTo>
                    <a:pt x="177800" y="0"/>
                  </a:moveTo>
                  <a:lnTo>
                    <a:pt x="0" y="69850"/>
                  </a:lnTo>
                  <a:lnTo>
                    <a:pt x="0" y="720725"/>
                  </a:lnTo>
                  <a:lnTo>
                    <a:pt x="0" y="720725"/>
                  </a:lnTo>
                </a:path>
              </a:pathLst>
            </a:custGeom>
            <a:noFill/>
            <a:ln>
              <a:solidFill>
                <a:schemeClr val="tx1"/>
              </a:solidFill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Rectangle 399"/>
            <p:cNvSpPr/>
            <p:nvPr/>
          </p:nvSpPr>
          <p:spPr>
            <a:xfrm>
              <a:off x="19801718" y="15020870"/>
              <a:ext cx="2737606" cy="280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1" name="Picture 400"/>
            <p:cNvPicPr>
              <a:picLocks noChangeAspect="1"/>
            </p:cNvPicPr>
            <p:nvPr/>
          </p:nvPicPr>
          <p:blipFill>
            <a:blip r:embed="rId6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45745" y="10609678"/>
              <a:ext cx="7120113" cy="4746743"/>
            </a:xfrm>
            <a:prstGeom prst="rect">
              <a:avLst/>
            </a:prstGeom>
          </p:spPr>
        </p:pic>
      </p:grpSp>
      <p:sp>
        <p:nvSpPr>
          <p:cNvPr id="18" name="Rectangle 17"/>
          <p:cNvSpPr/>
          <p:nvPr/>
        </p:nvSpPr>
        <p:spPr>
          <a:xfrm>
            <a:off x="25962416" y="22149269"/>
            <a:ext cx="648329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Spin </a:t>
            </a:r>
            <a:r>
              <a:rPr lang="en-US" sz="2000" dirty="0" smtClean="0"/>
              <a:t>variance as function of tomography </a:t>
            </a:r>
            <a:r>
              <a:rPr lang="en-US" sz="2000" dirty="0" smtClean="0"/>
              <a:t>angle for </a:t>
            </a:r>
            <a:r>
              <a:rPr lang="en-US" sz="2000" dirty="0"/>
              <a:t>N = 86 ± </a:t>
            </a:r>
            <a:r>
              <a:rPr lang="en-US" sz="2000" dirty="0" smtClean="0"/>
              <a:t>2. </a:t>
            </a:r>
            <a:r>
              <a:rPr lang="en-US" sz="2000" dirty="0"/>
              <a:t>D</a:t>
            </a:r>
            <a:r>
              <a:rPr lang="en-US" sz="2000" dirty="0" smtClean="0"/>
              <a:t>ashed lines are predictions assuming </a:t>
            </a:r>
            <a:r>
              <a:rPr lang="en-US" sz="2000" dirty="0"/>
              <a:t>homogenous Ising </a:t>
            </a:r>
            <a:r>
              <a:rPr lang="en-US" sz="2000" dirty="0" smtClean="0"/>
              <a:t>interactions. Solid lines include decoherence </a:t>
            </a:r>
            <a:r>
              <a:rPr lang="en-US" sz="2000" dirty="0"/>
              <a:t>from spontaneous emission</a:t>
            </a:r>
            <a:r>
              <a:rPr lang="en-US" sz="2000" dirty="0" smtClean="0"/>
              <a:t>. </a:t>
            </a:r>
            <a:endParaRPr lang="en-US" sz="2800" dirty="0"/>
          </a:p>
        </p:txBody>
      </p:sp>
      <p:sp>
        <p:nvSpPr>
          <p:cNvPr id="22" name="Rectangle 21"/>
          <p:cNvSpPr/>
          <p:nvPr/>
        </p:nvSpPr>
        <p:spPr>
          <a:xfrm>
            <a:off x="26513870" y="3605526"/>
            <a:ext cx="106072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</a:rPr>
              <a:t>Bohnet, et al, </a:t>
            </a:r>
            <a:r>
              <a:rPr lang="en-US" sz="2400" dirty="0">
                <a:solidFill>
                  <a:srgbClr val="C00000"/>
                </a:solidFill>
              </a:rPr>
              <a:t>arXiv:1512.03756 </a:t>
            </a:r>
            <a:r>
              <a:rPr lang="en-US" sz="2400" dirty="0" smtClean="0">
                <a:solidFill>
                  <a:srgbClr val="C00000"/>
                </a:solidFill>
              </a:rPr>
              <a:t>to be published in Science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6478717" y="30018083"/>
            <a:ext cx="113686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Full counting statistics of a non-Gaussian spin state and theoretical Fisher information. Histograms showing </a:t>
            </a:r>
          </a:p>
          <a:p>
            <a:r>
              <a:rPr lang="en-US" sz="2000" dirty="0" smtClean="0"/>
              <a:t>the (A) squeezed and (B) anti-squeezed quadratures of the collective spin of N = 127</a:t>
            </a:r>
            <a:r>
              <a:rPr lang="en-US" sz="2000" dirty="0"/>
              <a:t> ± </a:t>
            </a:r>
            <a:r>
              <a:rPr lang="en-US" sz="2000" dirty="0" smtClean="0"/>
              <a:t>4 ions.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2" name="TextBox 401"/>
              <p:cNvSpPr txBox="1"/>
              <p:nvPr/>
            </p:nvSpPr>
            <p:spPr>
              <a:xfrm>
                <a:off x="9537872" y="26418463"/>
                <a:ext cx="271365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8 electrodes provide for rotating multipole potentials up to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endParaRPr lang="en-US" sz="6000" dirty="0"/>
              </a:p>
            </p:txBody>
          </p:sp>
        </mc:Choice>
        <mc:Fallback xmlns="">
          <p:sp>
            <p:nvSpPr>
              <p:cNvPr id="402" name="TextBox 40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37872" y="26418463"/>
                <a:ext cx="2713656" cy="830997"/>
              </a:xfrm>
              <a:prstGeom prst="rect">
                <a:avLst/>
              </a:prstGeom>
              <a:blipFill>
                <a:blip r:embed="rId65"/>
                <a:stretch>
                  <a:fillRect l="-1348" t="-2206"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3" name="TextBox 402"/>
          <p:cNvSpPr txBox="1"/>
          <p:nvPr/>
        </p:nvSpPr>
        <p:spPr>
          <a:xfrm>
            <a:off x="591302" y="25439981"/>
            <a:ext cx="84121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solidFill>
                  <a:prstClr val="black"/>
                </a:solidFill>
              </a:rPr>
              <a:t>We apply a controlled torque to the ion crystal using a weak ‘rotating wall’ potential. This radially asymmetric potential is produced using split ring electrodes at the axial trap center. </a:t>
            </a:r>
            <a:r>
              <a:rPr lang="en-US" sz="2400" dirty="0">
                <a:solidFill>
                  <a:prstClr val="black"/>
                </a:solidFill>
              </a:rPr>
              <a:t>Controlling the rotation frequency stabilizes the radial trapping potential, </a:t>
            </a:r>
            <a:r>
              <a:rPr lang="en-US" sz="2400" dirty="0" smtClean="0">
                <a:solidFill>
                  <a:prstClr val="black"/>
                </a:solidFill>
              </a:rPr>
              <a:t>producing stable </a:t>
            </a:r>
            <a:r>
              <a:rPr lang="en-US" sz="2400" dirty="0">
                <a:solidFill>
                  <a:prstClr val="black"/>
                </a:solidFill>
              </a:rPr>
              <a:t>ions crystals in a </a:t>
            </a:r>
            <a:r>
              <a:rPr lang="en-US" sz="2400" dirty="0" smtClean="0">
                <a:solidFill>
                  <a:prstClr val="black"/>
                </a:solidFill>
              </a:rPr>
              <a:t>well-defined </a:t>
            </a:r>
            <a:r>
              <a:rPr lang="en-US" sz="2400" dirty="0">
                <a:solidFill>
                  <a:prstClr val="black"/>
                </a:solidFill>
              </a:rPr>
              <a:t>rotating frame.  </a:t>
            </a:r>
            <a:endParaRPr lang="en-US" sz="2400" dirty="0" smtClean="0">
              <a:solidFill>
                <a:prstClr val="black"/>
              </a:solidFill>
            </a:endParaRPr>
          </a:p>
        </p:txBody>
      </p:sp>
      <p:sp>
        <p:nvSpPr>
          <p:cNvPr id="404" name="TextBox 403"/>
          <p:cNvSpPr txBox="1"/>
          <p:nvPr/>
        </p:nvSpPr>
        <p:spPr>
          <a:xfrm>
            <a:off x="3062146" y="29825751"/>
            <a:ext cx="5996306" cy="640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Images of </a:t>
            </a:r>
            <a:r>
              <a:rPr lang="en-US" sz="1800" dirty="0"/>
              <a:t>different </a:t>
            </a:r>
            <a:r>
              <a:rPr lang="en-US" sz="1800" dirty="0" smtClean="0"/>
              <a:t>single-plane crystals in </a:t>
            </a:r>
            <a:r>
              <a:rPr lang="en-US" sz="1800" dirty="0"/>
              <a:t>the </a:t>
            </a:r>
            <a:r>
              <a:rPr lang="en-US" sz="1800" dirty="0" smtClean="0"/>
              <a:t>rotating frame. </a:t>
            </a:r>
          </a:p>
          <a:p>
            <a:r>
              <a:rPr lang="en-US" sz="1800" dirty="0" smtClean="0"/>
              <a:t>Composed of data from 1-2 seconds of integration.</a:t>
            </a:r>
            <a:endParaRPr lang="en-US" sz="1800" dirty="0" smtClean="0">
              <a:solidFill>
                <a:prstClr val="black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069815" y="27634063"/>
            <a:ext cx="7560529" cy="2143704"/>
            <a:chOff x="2066726" y="27481506"/>
            <a:chExt cx="7560529" cy="2143704"/>
          </a:xfrm>
        </p:grpSpPr>
        <p:pic>
          <p:nvPicPr>
            <p:cNvPr id="246" name="Picture 245"/>
            <p:cNvPicPr>
              <a:picLocks noChangeAspect="1"/>
            </p:cNvPicPr>
            <p:nvPr/>
          </p:nvPicPr>
          <p:blipFill rotWithShape="1">
            <a:blip r:embed="rId66"/>
            <a:srcRect l="19095" t="27748" r="17580" b="20485"/>
            <a:stretch/>
          </p:blipFill>
          <p:spPr>
            <a:xfrm>
              <a:off x="5296711" y="27646195"/>
              <a:ext cx="1778832" cy="1546423"/>
            </a:xfrm>
            <a:prstGeom prst="rect">
              <a:avLst/>
            </a:prstGeom>
            <a:ln w="12700" cap="sq">
              <a:solidFill>
                <a:schemeClr val="tx2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249" name="Picture 1400" descr="Machine generated alternative text:&#10;mLastFiIeReadi 82 &#10;Fwall - -sg kHz &#10;mAIphaForXytDis g &#10;mNumLtToPIot &#10;(mxo,myo)— (-20.5, -33) "/>
            <p:cNvPicPr>
              <a:picLocks noChangeAspect="1" noChangeArrowheads="1"/>
            </p:cNvPicPr>
            <p:nvPr/>
          </p:nvPicPr>
          <p:blipFill rotWithShape="1">
            <a:blip r:embed="rId6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345" t="35817" r="22047" b="25033"/>
            <a:stretch/>
          </p:blipFill>
          <p:spPr bwMode="auto">
            <a:xfrm>
              <a:off x="2066726" y="27932805"/>
              <a:ext cx="1143535" cy="973203"/>
            </a:xfrm>
            <a:prstGeom prst="rect">
              <a:avLst/>
            </a:prstGeom>
            <a:ln w="12700" cap="sq">
              <a:solidFill>
                <a:schemeClr val="tx2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0" name="Picture 249"/>
            <p:cNvPicPr>
              <a:picLocks noChangeAspect="1"/>
            </p:cNvPicPr>
            <p:nvPr/>
          </p:nvPicPr>
          <p:blipFill rotWithShape="1">
            <a:blip r:embed="rId68"/>
            <a:srcRect l="22002" t="30471" r="16360" b="18437"/>
            <a:stretch/>
          </p:blipFill>
          <p:spPr>
            <a:xfrm>
              <a:off x="3518354" y="27782017"/>
              <a:ext cx="1470263" cy="1274780"/>
            </a:xfrm>
            <a:prstGeom prst="rect">
              <a:avLst/>
            </a:prstGeom>
            <a:ln w="12700" cap="sq">
              <a:solidFill>
                <a:schemeClr val="tx2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251" name="Picture 250"/>
            <p:cNvPicPr>
              <a:picLocks noChangeAspect="1"/>
            </p:cNvPicPr>
            <p:nvPr/>
          </p:nvPicPr>
          <p:blipFill rotWithShape="1">
            <a:blip r:embed="rId19"/>
            <a:srcRect l="12456" t="22122" r="10647" b="14076"/>
            <a:stretch/>
          </p:blipFill>
          <p:spPr>
            <a:xfrm>
              <a:off x="7474706" y="27481506"/>
              <a:ext cx="2152549" cy="1875801"/>
            </a:xfrm>
            <a:prstGeom prst="rect">
              <a:avLst/>
            </a:prstGeom>
            <a:ln w="12700" cap="sq">
              <a:solidFill>
                <a:schemeClr val="tx2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5" name="TextBox 404"/>
                <p:cNvSpPr txBox="1"/>
                <p:nvPr/>
              </p:nvSpPr>
              <p:spPr>
                <a:xfrm>
                  <a:off x="2114635" y="29016774"/>
                  <a:ext cx="1015554" cy="60843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50 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a14:m>
                  <a:r>
                    <a:rPr lang="en-US" sz="1400" dirty="0" smtClean="0"/>
                    <a:t> </a:t>
                  </a:r>
                </a:p>
                <a:p>
                  <a:pPr algn="ctr"/>
                  <a:endParaRPr lang="en-US" sz="1400" dirty="0" smtClean="0"/>
                </a:p>
              </p:txBody>
            </p:sp>
          </mc:Choice>
          <mc:Fallback xmlns="">
            <p:sp>
              <p:nvSpPr>
                <p:cNvPr id="405" name="TextBox 40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14635" y="29016774"/>
                  <a:ext cx="1015554" cy="608436"/>
                </a:xfrm>
                <a:prstGeom prst="rect">
                  <a:avLst/>
                </a:prstGeom>
                <a:blipFill>
                  <a:blip r:embed="rId69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06" name="Straight Connector 405"/>
            <p:cNvCxnSpPr/>
            <p:nvPr/>
          </p:nvCxnSpPr>
          <p:spPr>
            <a:xfrm>
              <a:off x="2298005" y="29468714"/>
              <a:ext cx="614416" cy="0"/>
            </a:xfrm>
            <a:prstGeom prst="line">
              <a:avLst/>
            </a:prstGeom>
            <a:ln w="88900" cmpd="sng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/>
          <p:cNvSpPr/>
          <p:nvPr/>
        </p:nvSpPr>
        <p:spPr>
          <a:xfrm>
            <a:off x="39026857" y="14354482"/>
            <a:ext cx="1164315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en-US" sz="2000" dirty="0" smtClean="0"/>
              <a:t>Experimental sequence </a:t>
            </a:r>
            <a:r>
              <a:rPr lang="en-US" sz="2000" dirty="0"/>
              <a:t>for measuring </a:t>
            </a:r>
            <a:r>
              <a:rPr lang="en-US" sz="2000" dirty="0" smtClean="0"/>
              <a:t>MQC spectrum</a:t>
            </a:r>
            <a:r>
              <a:rPr lang="en-US" sz="2000" dirty="0"/>
              <a:t>. </a:t>
            </a:r>
            <a:r>
              <a:rPr lang="en-US" sz="2000" dirty="0" smtClean="0"/>
              <a:t>Bloch spheres show evolution </a:t>
            </a:r>
            <a:r>
              <a:rPr lang="en-US" sz="2000" dirty="0"/>
              <a:t>of </a:t>
            </a:r>
            <a:r>
              <a:rPr lang="en-US" sz="2000" dirty="0" smtClean="0"/>
              <a:t>state</a:t>
            </a:r>
            <a:r>
              <a:rPr lang="en-US" sz="2000" dirty="0" smtClean="0"/>
              <a:t>. </a:t>
            </a:r>
            <a:r>
              <a:rPr lang="en-US" sz="2000" dirty="0" smtClean="0"/>
              <a:t>For φ </a:t>
            </a:r>
            <a:r>
              <a:rPr lang="en-US" sz="2000" dirty="0"/>
              <a:t>= </a:t>
            </a:r>
            <a:r>
              <a:rPr lang="en-US" sz="2000" dirty="0" smtClean="0"/>
              <a:t>0 (blue</a:t>
            </a:r>
            <a:r>
              <a:rPr lang="en-US" sz="2000" dirty="0"/>
              <a:t>) </a:t>
            </a:r>
            <a:r>
              <a:rPr lang="en-US" sz="2000" dirty="0" smtClean="0"/>
              <a:t>spins </a:t>
            </a:r>
            <a:r>
              <a:rPr lang="en-US" sz="2000" dirty="0"/>
              <a:t>return to </a:t>
            </a:r>
            <a:r>
              <a:rPr lang="en-US" sz="2000" dirty="0" smtClean="0"/>
              <a:t>initial </a:t>
            </a:r>
            <a:r>
              <a:rPr lang="en-US" sz="2000" dirty="0"/>
              <a:t>state, while for φ = π/2 (green) </a:t>
            </a:r>
            <a:r>
              <a:rPr lang="en-US" sz="2000" dirty="0" smtClean="0"/>
              <a:t>overlap </a:t>
            </a:r>
            <a:r>
              <a:rPr lang="en-US" sz="2000" dirty="0"/>
              <a:t>of </a:t>
            </a:r>
            <a:r>
              <a:rPr lang="en-US" sz="2000" dirty="0" smtClean="0"/>
              <a:t>final </a:t>
            </a:r>
            <a:r>
              <a:rPr lang="en-US" sz="2000" dirty="0"/>
              <a:t>state </a:t>
            </a:r>
            <a:r>
              <a:rPr lang="en-US" sz="2000" dirty="0" smtClean="0"/>
              <a:t>with initial </a:t>
            </a:r>
            <a:r>
              <a:rPr lang="en-US" sz="2000" dirty="0"/>
              <a:t>state is </a:t>
            </a:r>
            <a:r>
              <a:rPr lang="en-US" sz="2000" dirty="0" smtClean="0"/>
              <a:t>small</a:t>
            </a:r>
            <a:r>
              <a:rPr lang="en-US" sz="2000" dirty="0" smtClean="0"/>
              <a:t>.</a:t>
            </a:r>
          </a:p>
          <a:p>
            <a:pPr marL="457200" indent="-457200">
              <a:buFont typeface="+mj-lt"/>
              <a:buAutoNum type="alphaLcParenR"/>
            </a:pPr>
            <a:r>
              <a:rPr lang="en-US" sz="2000" dirty="0" smtClean="0"/>
              <a:t>Idealized fidelity signal </a:t>
            </a:r>
            <a:r>
              <a:rPr lang="en-US" sz="2000" dirty="0"/>
              <a:t>for </a:t>
            </a:r>
            <a:r>
              <a:rPr lang="en-US" sz="2000" dirty="0" smtClean="0"/>
              <a:t>N </a:t>
            </a:r>
            <a:r>
              <a:rPr lang="en-US" sz="2000" dirty="0"/>
              <a:t>= 6 spins for different evolution times τ . </a:t>
            </a:r>
            <a:endParaRPr lang="en-US" sz="2000" dirty="0"/>
          </a:p>
          <a:p>
            <a:pPr marL="457200" indent="-457200">
              <a:buFont typeface="+mj-lt"/>
              <a:buAutoNum type="alphaLcParenR"/>
            </a:pPr>
            <a:r>
              <a:rPr lang="en-US" sz="2000" dirty="0" smtClean="0"/>
              <a:t>Fourier transforms </a:t>
            </a:r>
            <a:r>
              <a:rPr lang="en-US" sz="2000" dirty="0"/>
              <a:t>of the fidelity signals of </a:t>
            </a:r>
            <a:r>
              <a:rPr lang="en-US" sz="2000" dirty="0" smtClean="0"/>
              <a:t>(b</a:t>
            </a:r>
            <a:r>
              <a:rPr lang="en-US" sz="2000" dirty="0"/>
              <a:t>). The Fourier amplitudes are identical with the multiple quantum </a:t>
            </a:r>
            <a:r>
              <a:rPr lang="en-US" sz="2000" dirty="0" smtClean="0"/>
              <a:t>coherences, </a:t>
            </a:r>
            <a:r>
              <a:rPr lang="en-US" sz="2000" dirty="0"/>
              <a:t>which quantify the coherence of the state </a:t>
            </a:r>
            <a:r>
              <a:rPr lang="en-US" sz="2000" dirty="0" smtClean="0"/>
              <a:t>ρ(τ ).</a:t>
            </a:r>
            <a:endParaRPr lang="en-US" sz="2000" dirty="0"/>
          </a:p>
        </p:txBody>
      </p:sp>
      <p:sp>
        <p:nvSpPr>
          <p:cNvPr id="29" name="TextBox 28"/>
          <p:cNvSpPr txBox="1"/>
          <p:nvPr/>
        </p:nvSpPr>
        <p:spPr>
          <a:xfrm>
            <a:off x="26080202" y="4034987"/>
            <a:ext cx="118210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Benchmarking of quantum correlations and many-body physics in open quantum system. </a:t>
            </a:r>
          </a:p>
          <a:p>
            <a:r>
              <a:rPr lang="en-US" sz="2400" dirty="0" smtClean="0"/>
              <a:t>Experimental measurement of Ising spin dynamics demonstrating entanglement by observing spin squeezing and acquiring full counting statistics. Examine interplay between correlations / entanglement and decoherence in open quantum system.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09" name="TextBox 408"/>
              <p:cNvSpPr txBox="1"/>
              <p:nvPr/>
            </p:nvSpPr>
            <p:spPr>
              <a:xfrm>
                <a:off x="39003287" y="3887583"/>
                <a:ext cx="11272329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/>
                  <a:t>Probe </a:t>
                </a:r>
                <a:r>
                  <a:rPr lang="en-US" sz="2400" dirty="0"/>
                  <a:t>coherence and entanglement of quantum states </a:t>
                </a:r>
                <a:r>
                  <a:rPr lang="en-US" sz="2400" dirty="0" smtClean="0"/>
                  <a:t>with</a:t>
                </a:r>
                <a:r>
                  <a:rPr lang="en-US" sz="2400" dirty="0"/>
                  <a:t> </a:t>
                </a:r>
                <a:r>
                  <a:rPr lang="en-US" sz="2400" dirty="0" smtClean="0"/>
                  <a:t>many-body </a:t>
                </a:r>
                <a:r>
                  <a:rPr lang="en-US" sz="2400" dirty="0" smtClean="0"/>
                  <a:t>echoes as in multiple </a:t>
                </a:r>
                <a:r>
                  <a:rPr lang="en-US" sz="2400" dirty="0"/>
                  <a:t>quantum </a:t>
                </a:r>
                <a:r>
                  <a:rPr lang="en-US" sz="2400" dirty="0" smtClean="0"/>
                  <a:t>NMR. </a:t>
                </a:r>
                <a:r>
                  <a:rPr lang="en-US" sz="2400" dirty="0" smtClean="0"/>
                  <a:t>Useful </a:t>
                </a:r>
                <a:r>
                  <a:rPr lang="en-US" sz="2400" dirty="0"/>
                  <a:t>for benchmarking quantum simulators and studying dynamics of higher order </a:t>
                </a:r>
                <a:r>
                  <a:rPr lang="en-US" sz="2400" dirty="0" smtClean="0"/>
                  <a:t>correlations. </a:t>
                </a:r>
                <a:r>
                  <a:rPr lang="en-US" sz="2400" dirty="0" smtClean="0"/>
                  <a:t>Measure fidelity as function of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sz="2400" i="1" dirty="0" smtClean="0"/>
                  <a:t> </a:t>
                </a:r>
                <a:r>
                  <a:rPr lang="en-US" sz="2400" dirty="0" smtClean="0"/>
                  <a:t>after experimental sequence below. Get coherences from Fourier components  of fidelity signal. MQC are a lower bound on quantum Fisher information, and are thus a multi-particle entanglement witness.</a:t>
                </a:r>
              </a:p>
              <a:p>
                <a:endParaRPr lang="en-US" sz="2400" dirty="0"/>
              </a:p>
              <a:p>
                <a:r>
                  <a:rPr lang="en-US" sz="2400" dirty="0" smtClean="0"/>
                  <a:t> </a:t>
                </a:r>
                <a:r>
                  <a:rPr lang="en-US" sz="2400" dirty="0"/>
                  <a:t>Advertise </a:t>
                </a:r>
                <a:r>
                  <a:rPr lang="en-US" sz="2400" dirty="0" smtClean="0"/>
                  <a:t>for Martin</a:t>
                </a:r>
                <a:r>
                  <a:rPr lang="en-US" sz="2400" dirty="0"/>
                  <a:t> </a:t>
                </a:r>
                <a:r>
                  <a:rPr lang="en-US" sz="2400" dirty="0" smtClean="0"/>
                  <a:t>and Arghavan: </a:t>
                </a:r>
                <a:r>
                  <a:rPr lang="en-US" sz="2400" dirty="0" err="1" smtClean="0"/>
                  <a:t>thurs</a:t>
                </a:r>
                <a:r>
                  <a:rPr lang="en-US" sz="2400" dirty="0" smtClean="0"/>
                  <a:t> 11:06, 11:18 room 554AB Session N4 </a:t>
                </a:r>
                <a:endParaRPr lang="en-US" sz="2400" dirty="0"/>
              </a:p>
            </p:txBody>
          </p:sp>
        </mc:Choice>
        <mc:Fallback>
          <p:sp>
            <p:nvSpPr>
              <p:cNvPr id="409" name="TextBox 40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03287" y="3887583"/>
                <a:ext cx="11272329" cy="3046988"/>
              </a:xfrm>
              <a:prstGeom prst="rect">
                <a:avLst/>
              </a:prstGeom>
              <a:blipFill>
                <a:blip r:embed="rId70"/>
                <a:stretch>
                  <a:fillRect l="-811" t="-1600" b="-3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extBox 29"/>
          <p:cNvSpPr txBox="1"/>
          <p:nvPr/>
        </p:nvSpPr>
        <p:spPr>
          <a:xfrm>
            <a:off x="14586187" y="23295633"/>
            <a:ext cx="94756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Add something about Michael Wall’s work here. Advertise his talk: </a:t>
            </a:r>
            <a:r>
              <a:rPr lang="en-US" sz="2000" dirty="0" err="1" smtClean="0"/>
              <a:t>thurs</a:t>
            </a:r>
            <a:r>
              <a:rPr lang="en-US" sz="2000" dirty="0" smtClean="0"/>
              <a:t> 11:30 554AB N4 </a:t>
            </a:r>
            <a:endParaRPr lang="en-US" sz="2000" dirty="0"/>
          </a:p>
        </p:txBody>
      </p:sp>
      <p:sp>
        <p:nvSpPr>
          <p:cNvPr id="31" name="TextBox 30"/>
          <p:cNvSpPr txBox="1"/>
          <p:nvPr/>
        </p:nvSpPr>
        <p:spPr>
          <a:xfrm>
            <a:off x="13609510" y="24738661"/>
            <a:ext cx="108703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/>
              <a:t>Bloch sphere background / rotating </a:t>
            </a:r>
            <a:r>
              <a:rPr lang="en-US" sz="4800" b="1" dirty="0" smtClean="0"/>
              <a:t>frame / spin-motion entanglement ?</a:t>
            </a:r>
            <a:endParaRPr lang="en-US" sz="4800" b="1" dirty="0" smtClean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7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316" y="19686404"/>
            <a:ext cx="5520781" cy="3676989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 rot="16200000">
            <a:off x="5551646" y="21038978"/>
            <a:ext cx="161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Fringe Contrast</a:t>
            </a:r>
            <a:endParaRPr lang="en-US" sz="1800" dirty="0"/>
          </a:p>
        </p:txBody>
      </p:sp>
      <p:sp>
        <p:nvSpPr>
          <p:cNvPr id="34" name="Rectangle 33"/>
          <p:cNvSpPr/>
          <p:nvPr/>
        </p:nvSpPr>
        <p:spPr>
          <a:xfrm>
            <a:off x="6203077" y="23290427"/>
            <a:ext cx="60484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ea typeface="Times New Roman" panose="02020603050405020304" pitchFamily="18" charset="0"/>
              </a:rPr>
              <a:t>Britton et al., arXiv_1512.00801, to be published in PRA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9231729" y="27079802"/>
            <a:ext cx="81928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Transverse magnetic field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Apply sub-Doppler cooling (EIT) to the axial drumhead modes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8155198" y="17810809"/>
            <a:ext cx="73245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</a:t>
            </a:r>
            <a:r>
              <a:rPr lang="en-US" sz="2800" dirty="0" smtClean="0"/>
              <a:t>easure modification </a:t>
            </a:r>
            <a:r>
              <a:rPr lang="en-US" sz="2800" dirty="0"/>
              <a:t>of </a:t>
            </a:r>
            <a:r>
              <a:rPr lang="en-US" sz="2800" dirty="0" smtClean="0">
                <a:solidFill>
                  <a:srgbClr val="C00000"/>
                </a:solidFill>
              </a:rPr>
              <a:t>collective </a:t>
            </a:r>
            <a:r>
              <a:rPr lang="en-US" sz="2800" dirty="0">
                <a:solidFill>
                  <a:srgbClr val="C00000"/>
                </a:solidFill>
              </a:rPr>
              <a:t>spin </a:t>
            </a:r>
            <a:r>
              <a:rPr lang="en-US" sz="2800" dirty="0" smtClean="0">
                <a:solidFill>
                  <a:srgbClr val="C00000"/>
                </a:solidFill>
              </a:rPr>
              <a:t>variance </a:t>
            </a:r>
          </a:p>
          <a:p>
            <a:pPr algn="ctr"/>
            <a:r>
              <a:rPr lang="en-US" sz="2800" dirty="0" smtClean="0"/>
              <a:t>and </a:t>
            </a:r>
            <a:r>
              <a:rPr lang="en-US" sz="2800" b="1" dirty="0" smtClean="0"/>
              <a:t>verify </a:t>
            </a:r>
            <a:r>
              <a:rPr lang="en-US" sz="2800" b="1" dirty="0"/>
              <a:t>entanglement </a:t>
            </a:r>
            <a:r>
              <a:rPr lang="en-US" sz="2800" dirty="0" smtClean="0"/>
              <a:t>using spin-squeezing.</a:t>
            </a:r>
            <a:endParaRPr lang="en-US" sz="2800" dirty="0"/>
          </a:p>
        </p:txBody>
      </p:sp>
      <p:sp>
        <p:nvSpPr>
          <p:cNvPr id="37" name="TextBox 36"/>
          <p:cNvSpPr txBox="1"/>
          <p:nvPr/>
        </p:nvSpPr>
        <p:spPr>
          <a:xfrm>
            <a:off x="26781023" y="8015129"/>
            <a:ext cx="109531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Observe </a:t>
            </a:r>
            <a:r>
              <a:rPr lang="en-US" sz="2800" dirty="0" smtClean="0">
                <a:solidFill>
                  <a:srgbClr val="C00000"/>
                </a:solidFill>
              </a:rPr>
              <a:t>depolarization </a:t>
            </a:r>
            <a:r>
              <a:rPr lang="en-US" sz="2800" dirty="0">
                <a:solidFill>
                  <a:srgbClr val="C00000"/>
                </a:solidFill>
              </a:rPr>
              <a:t>of the collective </a:t>
            </a:r>
            <a:r>
              <a:rPr lang="en-US" sz="2800" dirty="0" smtClean="0">
                <a:solidFill>
                  <a:srgbClr val="C00000"/>
                </a:solidFill>
              </a:rPr>
              <a:t>spin</a:t>
            </a:r>
            <a:r>
              <a:rPr lang="en-US" sz="2800" dirty="0" smtClean="0"/>
              <a:t>. </a:t>
            </a:r>
          </a:p>
          <a:p>
            <a:pPr algn="ctr"/>
            <a:r>
              <a:rPr lang="en-US" sz="2800" dirty="0" smtClean="0"/>
              <a:t>Distinguish </a:t>
            </a:r>
            <a:r>
              <a:rPr lang="en-US" sz="2800" dirty="0"/>
              <a:t>destruction </a:t>
            </a:r>
            <a:r>
              <a:rPr lang="en-US" sz="2800" dirty="0" smtClean="0"/>
              <a:t>of correlations </a:t>
            </a:r>
            <a:r>
              <a:rPr lang="en-US" sz="2800" dirty="0"/>
              <a:t>caused by </a:t>
            </a:r>
            <a:r>
              <a:rPr lang="en-US" sz="2800" i="1" dirty="0"/>
              <a:t>decoherence</a:t>
            </a:r>
            <a:r>
              <a:rPr lang="en-US" sz="2800" dirty="0"/>
              <a:t> from </a:t>
            </a:r>
            <a:r>
              <a:rPr lang="en-US" sz="2800" b="1" dirty="0" smtClean="0"/>
              <a:t>coherent </a:t>
            </a:r>
            <a:r>
              <a:rPr lang="en-US" sz="2800" b="1" dirty="0"/>
              <a:t>depolarization </a:t>
            </a:r>
            <a:r>
              <a:rPr lang="en-US" sz="2800" dirty="0"/>
              <a:t>caused by </a:t>
            </a:r>
            <a:r>
              <a:rPr lang="en-US" sz="2800" i="1" dirty="0" smtClean="0"/>
              <a:t>spin-spin </a:t>
            </a:r>
            <a:r>
              <a:rPr lang="en-US" sz="2800" i="1" dirty="0"/>
              <a:t>interaction</a:t>
            </a:r>
            <a:r>
              <a:rPr lang="en-US" sz="2800" dirty="0"/>
              <a:t>.</a:t>
            </a:r>
          </a:p>
        </p:txBody>
      </p:sp>
      <p:sp>
        <p:nvSpPr>
          <p:cNvPr id="38" name="Rectangle 37"/>
          <p:cNvSpPr/>
          <p:nvPr/>
        </p:nvSpPr>
        <p:spPr>
          <a:xfrm>
            <a:off x="26722119" y="24389291"/>
            <a:ext cx="107487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Observe non-Gaussian </a:t>
            </a:r>
            <a:r>
              <a:rPr lang="en-US" sz="2800" dirty="0"/>
              <a:t>counting statistics in </a:t>
            </a:r>
            <a:r>
              <a:rPr lang="en-US" sz="2800" dirty="0" smtClean="0"/>
              <a:t>collective </a:t>
            </a:r>
            <a:r>
              <a:rPr lang="en-US" sz="2800" dirty="0"/>
              <a:t>spin </a:t>
            </a:r>
            <a:r>
              <a:rPr lang="en-US" sz="2800" dirty="0" smtClean="0"/>
              <a:t>state. </a:t>
            </a:r>
          </a:p>
          <a:p>
            <a:pPr algn="ctr"/>
            <a:r>
              <a:rPr lang="en-US" sz="2800" dirty="0" smtClean="0"/>
              <a:t>Disappearance </a:t>
            </a:r>
            <a:r>
              <a:rPr lang="en-US" sz="2800" dirty="0"/>
              <a:t>of </a:t>
            </a:r>
            <a:r>
              <a:rPr lang="en-US" sz="2800" dirty="0" smtClean="0"/>
              <a:t>spin-squeezing at long times </a:t>
            </a:r>
            <a:r>
              <a:rPr lang="en-US" sz="2800" dirty="0"/>
              <a:t>consistent with </a:t>
            </a:r>
            <a:r>
              <a:rPr lang="en-US" sz="2800" dirty="0" smtClean="0"/>
              <a:t>formation </a:t>
            </a:r>
            <a:r>
              <a:rPr lang="en-US" sz="2800" dirty="0"/>
              <a:t>of </a:t>
            </a:r>
            <a:r>
              <a:rPr lang="en-US" sz="2800" b="1" dirty="0" smtClean="0"/>
              <a:t>over-squeezed state </a:t>
            </a:r>
            <a:r>
              <a:rPr lang="en-US" sz="2800" dirty="0" smtClean="0"/>
              <a:t>- not </a:t>
            </a:r>
            <a:r>
              <a:rPr lang="en-US" sz="2800" dirty="0"/>
              <a:t>just degradation due to decoherence.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0" name="Rectangle 39"/>
              <p:cNvSpPr/>
              <p:nvPr/>
            </p:nvSpPr>
            <p:spPr>
              <a:xfrm>
                <a:off x="28689170" y="23441031"/>
                <a:ext cx="3112069" cy="9887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𝑁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𝜓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[(</m:t>
                          </m:r>
                          <m:r>
                            <m:rPr>
                              <m:sty m:val="p"/>
                            </m:rPr>
                            <a:rPr lang="el-G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sSub>
                            <m:sSubPr>
                              <m:ctrlPr>
                                <a:rPr lang="el-G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l-G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𝜓</m:t>
                              </m:r>
                            </m:sub>
                          </m:sSub>
                          <m:sSup>
                            <m:sSupPr>
                              <m:ctrlPr>
                                <a:rPr lang="el-G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|</m:t>
                          </m:r>
                          <m:acc>
                            <m:accPr>
                              <m:chr m:val="⃗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</m:d>
                            </m:e>
                          </m:acc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40" name="Rectangle 3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89170" y="23441031"/>
                <a:ext cx="3112069" cy="988732"/>
              </a:xfrm>
              <a:prstGeom prst="rect">
                <a:avLst/>
              </a:prstGeom>
              <a:blipFill>
                <a:blip r:embed="rId7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TextBox 41"/>
              <p:cNvSpPr txBox="1"/>
              <p:nvPr/>
            </p:nvSpPr>
            <p:spPr>
              <a:xfrm>
                <a:off x="32129341" y="23756424"/>
                <a:ext cx="3238644" cy="3745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entangled</m:t>
                          </m:r>
                          <m: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when</m:t>
                          </m:r>
                          <m: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: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𝜉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&lt;1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29341" y="23756424"/>
                <a:ext cx="3238644" cy="374526"/>
              </a:xfrm>
              <a:prstGeom prst="rect">
                <a:avLst/>
              </a:prstGeom>
              <a:blipFill>
                <a:blip r:embed="rId73"/>
                <a:stretch>
                  <a:fillRect l="-3202" r="-2072" b="-360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9" name="Group 18"/>
          <p:cNvGrpSpPr/>
          <p:nvPr/>
        </p:nvGrpSpPr>
        <p:grpSpPr>
          <a:xfrm>
            <a:off x="39336008" y="16251396"/>
            <a:ext cx="11062361" cy="9227337"/>
            <a:chOff x="39363058" y="15900514"/>
            <a:chExt cx="11062361" cy="9227337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7" name="Rectangle 26"/>
                <p:cNvSpPr/>
                <p:nvPr/>
              </p:nvSpPr>
              <p:spPr>
                <a:xfrm>
                  <a:off x="47291540" y="17525759"/>
                  <a:ext cx="2479758" cy="70788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2000" dirty="0" smtClean="0"/>
                    <a:t>Dependence of </a:t>
                  </a:r>
                  <a14:m>
                    <m:oMath xmlns:m="http://schemas.openxmlformats.org/officeDocument/2006/math">
                      <m:d>
                        <m:dPr>
                          <m:begChr m:val="⟨"/>
                          <m:endChr m:val="⟩"/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e>
                      </m:d>
                    </m:oMath>
                  </a14:m>
                  <a:r>
                    <a:rPr lang="en-US" sz="2000" dirty="0" smtClean="0"/>
                    <a:t> on rotation </a:t>
                  </a:r>
                  <a:r>
                    <a:rPr lang="en-US" sz="2000" dirty="0"/>
                    <a:t>angle </a:t>
                  </a:r>
                  <a:r>
                    <a:rPr lang="en-US" sz="2000" dirty="0"/>
                    <a:t>φ. </a:t>
                  </a:r>
                  <a:endParaRPr lang="en-US" sz="2000" dirty="0"/>
                </a:p>
              </p:txBody>
            </p:sp>
          </mc:Choice>
          <mc:Fallback>
            <p:sp>
              <p:nvSpPr>
                <p:cNvPr id="27" name="Rectangle 2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291540" y="17525759"/>
                  <a:ext cx="2479758" cy="707886"/>
                </a:xfrm>
                <a:prstGeom prst="rect">
                  <a:avLst/>
                </a:prstGeom>
                <a:blipFill>
                  <a:blip r:embed="rId74"/>
                  <a:stretch>
                    <a:fillRect t="-5172" b="-1465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7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63058" y="15900514"/>
              <a:ext cx="7750577" cy="9227337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47158259" y="22618899"/>
                  <a:ext cx="326716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/>
                  <a:r>
                    <a:rPr lang="en-US" sz="2000" dirty="0" smtClean="0">
                      <a:solidFill>
                        <a:prstClr val="black"/>
                      </a:solidFill>
                    </a:rPr>
                    <a:t>Fourier amplitudes of </a:t>
                  </a:r>
                  <a14:m>
                    <m:oMath xmlns:m="http://schemas.openxmlformats.org/officeDocument/2006/math">
                      <m:d>
                        <m:dPr>
                          <m:begChr m:val="⟨"/>
                          <m:endChr m:val="⟩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sub>
                          </m:sSub>
                        </m:e>
                      </m:d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(</m:t>
                      </m:r>
                    </m:oMath>
                  </a14:m>
                  <a:r>
                    <a:rPr lang="en-US" sz="2000" dirty="0" smtClean="0"/>
                    <a:t>φ)</a:t>
                  </a:r>
                  <a:r>
                    <a:rPr lang="en-US" sz="2000" dirty="0" smtClean="0">
                      <a:solidFill>
                        <a:prstClr val="black"/>
                      </a:solidFill>
                    </a:rPr>
                    <a:t> as </a:t>
                  </a:r>
                  <a:r>
                    <a:rPr lang="en-US" sz="2000" dirty="0">
                      <a:solidFill>
                        <a:prstClr val="black"/>
                      </a:solidFill>
                    </a:rPr>
                    <a:t>a function of time</a:t>
                  </a:r>
                  <a:r>
                    <a:rPr lang="en-US" sz="2000" dirty="0" smtClean="0">
                      <a:solidFill>
                        <a:prstClr val="black"/>
                      </a:solidFill>
                    </a:rPr>
                    <a:t>.</a:t>
                  </a:r>
                  <a:endParaRPr lang="en-US" sz="2000" dirty="0">
                    <a:solidFill>
                      <a:prstClr val="black"/>
                    </a:solidFill>
                  </a:endParaRPr>
                </a:p>
              </p:txBody>
            </p:sp>
          </mc:Choice>
          <mc:Fallback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158259" y="22618899"/>
                  <a:ext cx="3267160" cy="707886"/>
                </a:xfrm>
                <a:prstGeom prst="rect">
                  <a:avLst/>
                </a:prstGeom>
                <a:blipFill>
                  <a:blip r:embed="rId76"/>
                  <a:stretch>
                    <a:fillRect l="-1306" t="-4310" r="-3358" b="-1465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82" name="Group 181"/>
          <p:cNvGrpSpPr>
            <a:grpSpLocks noChangeAspect="1"/>
          </p:cNvGrpSpPr>
          <p:nvPr/>
        </p:nvGrpSpPr>
        <p:grpSpPr>
          <a:xfrm>
            <a:off x="13782221" y="27477872"/>
            <a:ext cx="2668869" cy="3048492"/>
            <a:chOff x="33929756" y="7105608"/>
            <a:chExt cx="2925175" cy="3341256"/>
          </a:xfrm>
        </p:grpSpPr>
        <p:pic>
          <p:nvPicPr>
            <p:cNvPr id="184" name="Picture 183"/>
            <p:cNvPicPr>
              <a:picLocks noChangeAspect="1"/>
            </p:cNvPicPr>
            <p:nvPr/>
          </p:nvPicPr>
          <p:blipFill>
            <a:blip r:embed="rId77"/>
            <a:stretch>
              <a:fillRect/>
            </a:stretch>
          </p:blipFill>
          <p:spPr>
            <a:xfrm>
              <a:off x="33929756" y="7105608"/>
              <a:ext cx="2925175" cy="3341256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6" name="TextBox 185"/>
                <p:cNvSpPr txBox="1">
                  <a:spLocks noChangeAspect="1"/>
                </p:cNvSpPr>
                <p:nvPr/>
              </p:nvSpPr>
              <p:spPr>
                <a:xfrm>
                  <a:off x="35691779" y="9968563"/>
                  <a:ext cx="1163152" cy="343025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oMath>
                    </m:oMathPara>
                  </a14:m>
                  <a:endParaRPr lang="en-US" sz="2200" dirty="0"/>
                </a:p>
              </p:txBody>
            </p:sp>
          </mc:Choice>
          <mc:Fallback>
            <p:sp>
              <p:nvSpPr>
                <p:cNvPr id="186" name="TextBox 18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691779" y="9968563"/>
                  <a:ext cx="1163152" cy="343025"/>
                </a:xfrm>
                <a:prstGeom prst="rect">
                  <a:avLst/>
                </a:prstGeom>
                <a:blipFill>
                  <a:blip r:embed="rId78"/>
                  <a:stretch>
                    <a:fillRect l="-8621" r="-4598" b="-4705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88" name="TextBox 187"/>
          <p:cNvSpPr txBox="1"/>
          <p:nvPr/>
        </p:nvSpPr>
        <p:spPr>
          <a:xfrm>
            <a:off x="16638833" y="28170507"/>
            <a:ext cx="306856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200" dirty="0" smtClean="0">
                <a:solidFill>
                  <a:prstClr val="black"/>
                </a:solidFill>
              </a:rPr>
              <a:t>Residual spin-motional entanglement leads to shortening of the Bloch vector and is minimized at certain drive times for a given detuning</a:t>
            </a:r>
            <a:r>
              <a:rPr lang="en-US" sz="2200" dirty="0" smtClean="0">
                <a:solidFill>
                  <a:prstClr val="black"/>
                </a:solidFill>
                <a:sym typeface="Technic" panose="00000400000000000000" pitchFamily="2" charset="2"/>
              </a:rPr>
              <a:t>. </a:t>
            </a:r>
            <a:endParaRPr lang="en-US" sz="2200" dirty="0">
              <a:solidFill>
                <a:prstClr val="black"/>
              </a:solidFill>
              <a:sym typeface="Technic" panose="00000400000000000000" pitchFamily="2" charset="2"/>
            </a:endParaRPr>
          </a:p>
        </p:txBody>
      </p:sp>
      <p:pic>
        <p:nvPicPr>
          <p:cNvPr id="189" name="Picture 188"/>
          <p:cNvPicPr>
            <a:picLocks noChangeAspect="1" noChangeArrowheads="1"/>
          </p:cNvPicPr>
          <p:nvPr/>
        </p:nvPicPr>
        <p:blipFill>
          <a:blip r:embed="rId7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13040" y="29519106"/>
            <a:ext cx="1375326" cy="436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FFFFFF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0" name="TextBox 22"/>
          <p:cNvSpPr txBox="1"/>
          <p:nvPr/>
        </p:nvSpPr>
        <p:spPr>
          <a:xfrm>
            <a:off x="38936859" y="29825751"/>
            <a:ext cx="53760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11757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3514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135270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47027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558784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270541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982298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94054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dirty="0"/>
              <a:t>Acknowledgements:</a:t>
            </a:r>
          </a:p>
        </p:txBody>
      </p:sp>
      <p:grpSp>
        <p:nvGrpSpPr>
          <p:cNvPr id="193" name="Group 192"/>
          <p:cNvGrpSpPr/>
          <p:nvPr/>
        </p:nvGrpSpPr>
        <p:grpSpPr>
          <a:xfrm>
            <a:off x="47538495" y="29002118"/>
            <a:ext cx="1966574" cy="1173545"/>
            <a:chOff x="37823482" y="28679901"/>
            <a:chExt cx="2928471" cy="1747554"/>
          </a:xfrm>
        </p:grpSpPr>
        <p:pic>
          <p:nvPicPr>
            <p:cNvPr id="195" name="Picture 194"/>
            <p:cNvPicPr>
              <a:picLocks noChangeAspect="1"/>
            </p:cNvPicPr>
            <p:nvPr/>
          </p:nvPicPr>
          <p:blipFill>
            <a:blip r:embed="rId8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23482" y="29118080"/>
              <a:ext cx="2838180" cy="1309375"/>
            </a:xfrm>
            <a:prstGeom prst="rect">
              <a:avLst/>
            </a:prstGeom>
          </p:spPr>
        </p:pic>
        <p:sp>
          <p:nvSpPr>
            <p:cNvPr id="196" name="TextBox 93"/>
            <p:cNvSpPr txBox="1"/>
            <p:nvPr/>
          </p:nvSpPr>
          <p:spPr>
            <a:xfrm>
              <a:off x="38763389" y="28679901"/>
              <a:ext cx="1988564" cy="7469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3423514" rtl="0" eaLnBrk="1" latinLnBrk="0" hangingPunct="1">
                <a:defRPr sz="673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711757" algn="l" defTabSz="3423514" rtl="0" eaLnBrk="1" latinLnBrk="0" hangingPunct="1">
                <a:defRPr sz="673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423514" algn="l" defTabSz="3423514" rtl="0" eaLnBrk="1" latinLnBrk="0" hangingPunct="1">
                <a:defRPr sz="673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5135270" algn="l" defTabSz="3423514" rtl="0" eaLnBrk="1" latinLnBrk="0" hangingPunct="1">
                <a:defRPr sz="673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6847027" algn="l" defTabSz="3423514" rtl="0" eaLnBrk="1" latinLnBrk="0" hangingPunct="1">
                <a:defRPr sz="673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8558784" algn="l" defTabSz="3423514" rtl="0" eaLnBrk="1" latinLnBrk="0" hangingPunct="1">
                <a:defRPr sz="673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0270541" algn="l" defTabSz="3423514" rtl="0" eaLnBrk="1" latinLnBrk="0" hangingPunct="1">
                <a:defRPr sz="673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1982298" algn="l" defTabSz="3423514" rtl="0" eaLnBrk="1" latinLnBrk="0" hangingPunct="1">
                <a:defRPr sz="673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3694054" algn="l" defTabSz="3423514" rtl="0" eaLnBrk="1" latinLnBrk="0" hangingPunct="1">
                <a:defRPr sz="673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200" b="1" dirty="0">
                  <a:solidFill>
                    <a:srgbClr val="09428C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DARPA</a:t>
              </a:r>
            </a:p>
          </p:txBody>
        </p:sp>
      </p:grpSp>
      <p:sp>
        <p:nvSpPr>
          <p:cNvPr id="194" name="TextBox 1165"/>
          <p:cNvSpPr txBox="1"/>
          <p:nvPr/>
        </p:nvSpPr>
        <p:spPr>
          <a:xfrm>
            <a:off x="44938308" y="30095889"/>
            <a:ext cx="5056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11757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3514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135270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47027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558784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270541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982298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94054" algn="l" defTabSz="3423514" rtl="0" eaLnBrk="1" latinLnBrk="0" hangingPunct="1">
              <a:defRPr sz="67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National Research Council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8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1818" y="26450555"/>
            <a:ext cx="2109216" cy="2121408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32445711" y="22149269"/>
            <a:ext cx="552514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000" dirty="0" smtClean="0">
                <a:solidFill>
                  <a:prstClr val="black"/>
                </a:solidFill>
              </a:rPr>
              <a:t>Data for </a:t>
            </a:r>
            <a:r>
              <a:rPr lang="en-US" sz="2000" dirty="0">
                <a:solidFill>
                  <a:prstClr val="black"/>
                </a:solidFill>
              </a:rPr>
              <a:t>the minimum (green points) and maximum (black points) spin </a:t>
            </a:r>
            <a:r>
              <a:rPr lang="en-US" sz="2000" dirty="0" smtClean="0">
                <a:solidFill>
                  <a:prstClr val="black"/>
                </a:solidFill>
              </a:rPr>
              <a:t>variance with </a:t>
            </a:r>
            <a:r>
              <a:rPr lang="en-US" sz="2000" dirty="0">
                <a:solidFill>
                  <a:prstClr val="black"/>
                </a:solidFill>
              </a:rPr>
              <a:t>predictions of the optimal squeezing and anti-squeezing (solid lines), including decoherence. </a:t>
            </a:r>
            <a:endParaRPr lang="en-US" sz="2800" dirty="0">
              <a:solidFill>
                <a:prstClr val="black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0544647" y="15557149"/>
            <a:ext cx="708789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prstClr val="black"/>
                </a:solidFill>
              </a:rPr>
              <a:t>Plot: </a:t>
            </a:r>
            <a:r>
              <a:rPr lang="en-US" sz="2000" dirty="0">
                <a:solidFill>
                  <a:prstClr val="black"/>
                </a:solidFill>
              </a:rPr>
              <a:t>contrast versus interaction time for N = 21, 58, and 144 ions indicated by black circles, red squares, and blue diamonds. Solid lines are predictions including decoherence from spontaneous emission. C</a:t>
            </a:r>
            <a:r>
              <a:rPr lang="en-US" sz="2000" dirty="0" smtClean="0">
                <a:solidFill>
                  <a:prstClr val="black"/>
                </a:solidFill>
              </a:rPr>
              <a:t>ontrast </a:t>
            </a:r>
            <a:r>
              <a:rPr lang="en-US" sz="2000" dirty="0">
                <a:solidFill>
                  <a:prstClr val="black"/>
                </a:solidFill>
              </a:rPr>
              <a:t>decay from decoherence due to spontaneous emission is measured in the absence of spin-spin coupling (black squares with dashed line).</a:t>
            </a:r>
            <a:endParaRPr lang="en-US" sz="20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60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11286</TotalTime>
  <Words>1093</Words>
  <Application>Microsoft Office PowerPoint</Application>
  <PresentationFormat>Custom</PresentationFormat>
  <Paragraphs>93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Aharoni</vt:lpstr>
      <vt:lpstr>Arial</vt:lpstr>
      <vt:lpstr>Calibri</vt:lpstr>
      <vt:lpstr>Calibri Light</vt:lpstr>
      <vt:lpstr>Cambria Math</vt:lpstr>
      <vt:lpstr>Helvetica</vt:lpstr>
      <vt:lpstr>Swis721 LtEx BT</vt:lpstr>
      <vt:lpstr>Technic</vt:lpstr>
      <vt:lpstr>Times New Roman</vt:lpstr>
      <vt:lpstr>Office Theme</vt:lpstr>
      <vt:lpstr>Equation</vt:lpstr>
      <vt:lpstr>PowerPoint Presentation</vt:lpstr>
    </vt:vector>
  </TitlesOfParts>
  <Company>NIST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Bohnet</dc:creator>
  <cp:lastModifiedBy>Gilmore, Kevin A. (Assoc)</cp:lastModifiedBy>
  <cp:revision>437</cp:revision>
  <cp:lastPrinted>2015-06-03T23:31:11Z</cp:lastPrinted>
  <dcterms:created xsi:type="dcterms:W3CDTF">2014-07-28T19:56:30Z</dcterms:created>
  <dcterms:modified xsi:type="dcterms:W3CDTF">2016-05-12T23:28:26Z</dcterms:modified>
</cp:coreProperties>
</file>